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Default Extension="jpg" ContentType="image/jp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7772400" cy="10058400"/>
  <p:notesSz cx="7772400" cy="100584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82930" y="3118104"/>
            <a:ext cx="6606540" cy="21122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5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65860" y="5632704"/>
            <a:ext cx="5440680" cy="251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5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5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388620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4002786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5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30592" y="1835784"/>
            <a:ext cx="1690370" cy="406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5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8620" y="2313432"/>
            <a:ext cx="6995160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642616" y="9354312"/>
            <a:ext cx="2487168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88620" y="9354312"/>
            <a:ext cx="1787652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905192" y="9295085"/>
            <a:ext cx="224790" cy="2940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rgbClr val="393939"/>
                </a:solidFill>
                <a:latin typeface="Cambria"/>
                <a:cs typeface="Cambria"/>
              </a:defRPr>
            </a:lvl1pPr>
          </a:lstStyle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540" y="624840"/>
            <a:ext cx="615950" cy="1073150"/>
            <a:chOff x="2540" y="624840"/>
            <a:chExt cx="615950" cy="1073150"/>
          </a:xfrm>
        </p:grpSpPr>
        <p:sp>
          <p:nvSpPr>
            <p:cNvPr id="3" name="object 3"/>
            <p:cNvSpPr/>
            <p:nvPr/>
          </p:nvSpPr>
          <p:spPr>
            <a:xfrm>
              <a:off x="8890" y="631190"/>
              <a:ext cx="603250" cy="1060450"/>
            </a:xfrm>
            <a:custGeom>
              <a:avLst/>
              <a:gdLst/>
              <a:ahLst/>
              <a:cxnLst/>
              <a:rect l="l" t="t" r="r" b="b"/>
              <a:pathLst>
                <a:path w="603250" h="1060450">
                  <a:moveTo>
                    <a:pt x="603250" y="0"/>
                  </a:moveTo>
                  <a:lnTo>
                    <a:pt x="0" y="0"/>
                  </a:lnTo>
                  <a:lnTo>
                    <a:pt x="0" y="1060450"/>
                  </a:lnTo>
                  <a:lnTo>
                    <a:pt x="603250" y="1060450"/>
                  </a:lnTo>
                  <a:lnTo>
                    <a:pt x="603250" y="0"/>
                  </a:lnTo>
                  <a:close/>
                </a:path>
              </a:pathLst>
            </a:custGeom>
            <a:solidFill>
              <a:srgbClr val="39393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890" y="631190"/>
              <a:ext cx="603250" cy="1060450"/>
            </a:xfrm>
            <a:custGeom>
              <a:avLst/>
              <a:gdLst/>
              <a:ahLst/>
              <a:cxnLst/>
              <a:rect l="l" t="t" r="r" b="b"/>
              <a:pathLst>
                <a:path w="603250" h="1060450">
                  <a:moveTo>
                    <a:pt x="0" y="1060450"/>
                  </a:moveTo>
                  <a:lnTo>
                    <a:pt x="603250" y="1060450"/>
                  </a:lnTo>
                  <a:lnTo>
                    <a:pt x="603250" y="0"/>
                  </a:lnTo>
                  <a:lnTo>
                    <a:pt x="0" y="0"/>
                  </a:lnTo>
                  <a:lnTo>
                    <a:pt x="0" y="1060450"/>
                  </a:lnTo>
                  <a:close/>
                </a:path>
              </a:pathLst>
            </a:custGeom>
            <a:ln w="12700">
              <a:solidFill>
                <a:srgbClr val="3C152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951026" y="162699"/>
            <a:ext cx="5517515" cy="13061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ts val="5040"/>
              </a:lnSpc>
              <a:spcBef>
                <a:spcPts val="100"/>
              </a:spcBef>
            </a:pPr>
            <a:r>
              <a:rPr dirty="0" sz="4700">
                <a:latin typeface="Utopia Std"/>
                <a:cs typeface="Utopia Std"/>
              </a:rPr>
              <a:t>Luvinduff</a:t>
            </a:r>
            <a:r>
              <a:rPr dirty="0" sz="4700" spc="-30">
                <a:latin typeface="Utopia Std"/>
                <a:cs typeface="Utopia Std"/>
              </a:rPr>
              <a:t> </a:t>
            </a:r>
            <a:r>
              <a:rPr dirty="0" sz="4700" spc="-10">
                <a:latin typeface="Utopia Std"/>
                <a:cs typeface="Utopia Std"/>
              </a:rPr>
              <a:t>Currency/</a:t>
            </a:r>
            <a:endParaRPr sz="4700">
              <a:latin typeface="Utopia Std"/>
              <a:cs typeface="Utopia Std"/>
            </a:endParaRPr>
          </a:p>
          <a:p>
            <a:pPr marL="12700">
              <a:lnSpc>
                <a:spcPts val="5040"/>
              </a:lnSpc>
            </a:pPr>
            <a:r>
              <a:rPr dirty="0" sz="4700" spc="-25">
                <a:latin typeface="Utopia Std"/>
                <a:cs typeface="Utopia Std"/>
              </a:rPr>
              <a:t>LVD</a:t>
            </a:r>
            <a:endParaRPr sz="4700">
              <a:latin typeface="Utopia Std"/>
              <a:cs typeface="Utopia Std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24242" y="3077591"/>
            <a:ext cx="5492115" cy="38100"/>
          </a:xfrm>
          <a:custGeom>
            <a:avLst/>
            <a:gdLst/>
            <a:ahLst/>
            <a:cxnLst/>
            <a:rect l="l" t="t" r="r" b="b"/>
            <a:pathLst>
              <a:path w="5492115" h="38100">
                <a:moveTo>
                  <a:pt x="5491861" y="0"/>
                </a:moveTo>
                <a:lnTo>
                  <a:pt x="0" y="0"/>
                </a:lnTo>
                <a:lnTo>
                  <a:pt x="0" y="38100"/>
                </a:lnTo>
                <a:lnTo>
                  <a:pt x="5491861" y="38100"/>
                </a:lnTo>
                <a:lnTo>
                  <a:pt x="5491861" y="0"/>
                </a:lnTo>
                <a:close/>
              </a:path>
            </a:pathLst>
          </a:custGeom>
          <a:solidFill>
            <a:srgbClr val="39393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930592" y="1444511"/>
            <a:ext cx="6029325" cy="20478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3020">
              <a:lnSpc>
                <a:spcPct val="100000"/>
              </a:lnSpc>
              <a:spcBef>
                <a:spcPts val="100"/>
              </a:spcBef>
            </a:pPr>
            <a:r>
              <a:rPr dirty="0" sz="2400" i="1">
                <a:solidFill>
                  <a:srgbClr val="393939"/>
                </a:solidFill>
                <a:latin typeface="Cambria"/>
                <a:cs typeface="Cambria"/>
              </a:rPr>
              <a:t>A</a:t>
            </a:r>
            <a:r>
              <a:rPr dirty="0" sz="2400" spc="-25" i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2400" i="1">
                <a:solidFill>
                  <a:srgbClr val="393939"/>
                </a:solidFill>
                <a:latin typeface="Cambria"/>
                <a:cs typeface="Cambria"/>
              </a:rPr>
              <a:t>speed</a:t>
            </a:r>
            <a:r>
              <a:rPr dirty="0" sz="2400" spc="-40" i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2400" i="1">
                <a:solidFill>
                  <a:srgbClr val="393939"/>
                </a:solidFill>
                <a:latin typeface="Cambria"/>
                <a:cs typeface="Cambria"/>
              </a:rPr>
              <a:t>and</a:t>
            </a:r>
            <a:r>
              <a:rPr dirty="0" sz="2400" spc="-40" i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2400" i="1">
                <a:solidFill>
                  <a:srgbClr val="393939"/>
                </a:solidFill>
                <a:latin typeface="Cambria"/>
                <a:cs typeface="Cambria"/>
              </a:rPr>
              <a:t>stability</a:t>
            </a:r>
            <a:r>
              <a:rPr dirty="0" sz="2400" spc="-25" i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2400" i="1">
                <a:solidFill>
                  <a:srgbClr val="393939"/>
                </a:solidFill>
                <a:latin typeface="Cambria"/>
                <a:cs typeface="Cambria"/>
              </a:rPr>
              <a:t>enhanced</a:t>
            </a:r>
            <a:r>
              <a:rPr dirty="0" sz="2400" spc="-45" i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2400" i="1">
                <a:solidFill>
                  <a:srgbClr val="393939"/>
                </a:solidFill>
                <a:latin typeface="Cambria"/>
                <a:cs typeface="Cambria"/>
              </a:rPr>
              <a:t>digital</a:t>
            </a:r>
            <a:r>
              <a:rPr dirty="0" sz="2400" spc="-30" i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2400" spc="-10" i="1">
                <a:solidFill>
                  <a:srgbClr val="393939"/>
                </a:solidFill>
                <a:latin typeface="Cambria"/>
                <a:cs typeface="Cambria"/>
              </a:rPr>
              <a:t>currency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1680"/>
              </a:spcBef>
            </a:pPr>
            <a:endParaRPr sz="2400">
              <a:latin typeface="Cambria"/>
              <a:cs typeface="Cambria"/>
            </a:endParaRPr>
          </a:p>
          <a:p>
            <a:pPr marL="33020">
              <a:lnSpc>
                <a:spcPct val="100000"/>
              </a:lnSpc>
              <a:spcBef>
                <a:spcPts val="5"/>
              </a:spcBef>
            </a:pPr>
            <a:r>
              <a:rPr dirty="0" sz="2500" b="1">
                <a:solidFill>
                  <a:srgbClr val="393939"/>
                </a:solidFill>
                <a:latin typeface="Cambria"/>
                <a:cs typeface="Cambria"/>
              </a:rPr>
              <a:t>CHAPTER</a:t>
            </a:r>
            <a:r>
              <a:rPr dirty="0" sz="2500" spc="-114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2500" spc="-50" b="1">
                <a:solidFill>
                  <a:srgbClr val="393939"/>
                </a:solidFill>
                <a:latin typeface="Cambria"/>
                <a:cs typeface="Cambria"/>
              </a:rPr>
              <a:t>1</a:t>
            </a:r>
            <a:endParaRPr sz="25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570"/>
              </a:spcBef>
            </a:pPr>
            <a:endParaRPr sz="25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1700" b="1">
                <a:solidFill>
                  <a:srgbClr val="393939"/>
                </a:solidFill>
                <a:latin typeface="Cambria"/>
                <a:cs typeface="Cambria"/>
              </a:rPr>
              <a:t>What</a:t>
            </a:r>
            <a:r>
              <a:rPr dirty="0" sz="1700" spc="-45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700" b="1">
                <a:solidFill>
                  <a:srgbClr val="393939"/>
                </a:solidFill>
                <a:latin typeface="Cambria"/>
                <a:cs typeface="Cambria"/>
              </a:rPr>
              <a:t>is</a:t>
            </a:r>
            <a:r>
              <a:rPr dirty="0" sz="1700" spc="-80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700" b="1">
                <a:solidFill>
                  <a:srgbClr val="393939"/>
                </a:solidFill>
                <a:latin typeface="Utopia Std"/>
                <a:cs typeface="Utopia Std"/>
              </a:rPr>
              <a:t>Luvinduff </a:t>
            </a:r>
            <a:r>
              <a:rPr dirty="0" sz="1700" spc="-10" b="1">
                <a:solidFill>
                  <a:srgbClr val="393939"/>
                </a:solidFill>
                <a:latin typeface="Utopia Std"/>
                <a:cs typeface="Utopia Std"/>
              </a:rPr>
              <a:t>Currency</a:t>
            </a:r>
            <a:endParaRPr sz="1700">
              <a:latin typeface="Utopia Std"/>
              <a:cs typeface="Utopia Std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30592" y="8061858"/>
            <a:ext cx="5145405" cy="11029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5080">
              <a:lnSpc>
                <a:spcPct val="147200"/>
              </a:lnSpc>
              <a:spcBef>
                <a:spcPts val="100"/>
              </a:spcBef>
            </a:pPr>
            <a:r>
              <a:rPr dirty="0" sz="1600">
                <a:latin typeface="Source Sans 3"/>
                <a:cs typeface="Source Sans 3"/>
              </a:rPr>
              <a:t>Luvinduff </a:t>
            </a:r>
            <a:r>
              <a:rPr dirty="0" sz="1600" spc="-25">
                <a:latin typeface="Arial"/>
                <a:cs typeface="Arial"/>
              </a:rPr>
              <a:t>(</a:t>
            </a:r>
            <a:r>
              <a:rPr dirty="0" sz="1600" spc="-25">
                <a:latin typeface="Source Sans 3"/>
                <a:cs typeface="Source Sans 3"/>
              </a:rPr>
              <a:t>LVD</a:t>
            </a:r>
            <a:r>
              <a:rPr dirty="0" sz="1600" spc="-25">
                <a:latin typeface="Arial"/>
                <a:cs typeface="Arial"/>
              </a:rPr>
              <a:t>) </a:t>
            </a:r>
            <a:r>
              <a:rPr dirty="0" sz="1600">
                <a:latin typeface="Arial"/>
                <a:cs typeface="Arial"/>
              </a:rPr>
              <a:t>is </a:t>
            </a:r>
            <a:r>
              <a:rPr dirty="0" sz="1600" spc="60">
                <a:latin typeface="Arial"/>
                <a:cs typeface="Arial"/>
              </a:rPr>
              <a:t>the </a:t>
            </a:r>
            <a:r>
              <a:rPr dirty="0" sz="1600">
                <a:latin typeface="Arial"/>
                <a:cs typeface="Arial"/>
              </a:rPr>
              <a:t>official native currency </a:t>
            </a:r>
            <a:r>
              <a:rPr dirty="0" sz="1600" spc="90">
                <a:latin typeface="Arial"/>
                <a:cs typeface="Arial"/>
              </a:rPr>
              <a:t>for</a:t>
            </a:r>
            <a:r>
              <a:rPr dirty="0" sz="1600" spc="50">
                <a:latin typeface="Arial"/>
                <a:cs typeface="Arial"/>
              </a:rPr>
              <a:t> the</a:t>
            </a:r>
            <a:r>
              <a:rPr dirty="0" sz="1600" spc="-40">
                <a:latin typeface="Arial"/>
                <a:cs typeface="Arial"/>
              </a:rPr>
              <a:t> </a:t>
            </a:r>
            <a:r>
              <a:rPr dirty="0" sz="1600" spc="-25">
                <a:latin typeface="Arial"/>
                <a:cs typeface="Arial"/>
              </a:rPr>
              <a:t>In-</a:t>
            </a:r>
            <a:r>
              <a:rPr dirty="0" sz="1600">
                <a:latin typeface="Arial"/>
                <a:cs typeface="Arial"/>
              </a:rPr>
              <a:t>Dure</a:t>
            </a:r>
            <a:r>
              <a:rPr dirty="0" sz="1600" spc="2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arts</a:t>
            </a:r>
            <a:r>
              <a:rPr dirty="0" sz="1600" spc="45">
                <a:latin typeface="Arial"/>
                <a:cs typeface="Arial"/>
              </a:rPr>
              <a:t> </a:t>
            </a:r>
            <a:r>
              <a:rPr dirty="0" sz="1600" spc="80">
                <a:latin typeface="Arial"/>
                <a:cs typeface="Arial"/>
              </a:rPr>
              <a:t>platform</a:t>
            </a:r>
            <a:r>
              <a:rPr dirty="0" sz="1600" spc="-80">
                <a:latin typeface="Arial"/>
                <a:cs typeface="Arial"/>
              </a:rPr>
              <a:t> </a:t>
            </a:r>
            <a:r>
              <a:rPr dirty="0" sz="1600">
                <a:latin typeface="Source Sans 3"/>
                <a:cs typeface="Source Sans 3"/>
              </a:rPr>
              <a:t>and</a:t>
            </a:r>
            <a:r>
              <a:rPr dirty="0" sz="1600" spc="50">
                <a:latin typeface="Source Sans 3"/>
                <a:cs typeface="Source Sans 3"/>
              </a:rPr>
              <a:t> </a:t>
            </a:r>
            <a:r>
              <a:rPr dirty="0" sz="1600">
                <a:latin typeface="Source Sans 3"/>
                <a:cs typeface="Source Sans 3"/>
              </a:rPr>
              <a:t>Luvinduff</a:t>
            </a:r>
            <a:r>
              <a:rPr dirty="0" sz="1600" spc="45">
                <a:latin typeface="Source Sans 3"/>
                <a:cs typeface="Source Sans 3"/>
              </a:rPr>
              <a:t> </a:t>
            </a:r>
            <a:r>
              <a:rPr dirty="0" sz="1600">
                <a:latin typeface="Source Sans 3"/>
                <a:cs typeface="Source Sans 3"/>
              </a:rPr>
              <a:t>Community.</a:t>
            </a:r>
            <a:r>
              <a:rPr dirty="0" sz="1600" spc="155">
                <a:latin typeface="Source Sans 3"/>
                <a:cs typeface="Source Sans 3"/>
              </a:rPr>
              <a:t> </a:t>
            </a:r>
            <a:r>
              <a:rPr dirty="0" sz="1600">
                <a:latin typeface="Arial"/>
                <a:cs typeface="Arial"/>
              </a:rPr>
              <a:t>The</a:t>
            </a:r>
            <a:r>
              <a:rPr dirty="0" sz="1600" spc="35">
                <a:latin typeface="Arial"/>
                <a:cs typeface="Arial"/>
              </a:rPr>
              <a:t> </a:t>
            </a:r>
            <a:r>
              <a:rPr dirty="0" sz="1600" spc="50">
                <a:latin typeface="Arial"/>
                <a:cs typeface="Arial"/>
              </a:rPr>
              <a:t>token </a:t>
            </a:r>
            <a:r>
              <a:rPr dirty="0" sz="1600">
                <a:latin typeface="Arial"/>
                <a:cs typeface="Arial"/>
              </a:rPr>
              <a:t>serves</a:t>
            </a:r>
            <a:r>
              <a:rPr dirty="0" sz="1600" spc="-20">
                <a:latin typeface="Arial"/>
                <a:cs typeface="Arial"/>
              </a:rPr>
              <a:t> </a:t>
            </a:r>
            <a:r>
              <a:rPr dirty="0" sz="1600" spc="90">
                <a:latin typeface="Arial"/>
                <a:cs typeface="Arial"/>
              </a:rPr>
              <a:t>both</a:t>
            </a:r>
            <a:r>
              <a:rPr dirty="0" sz="1600" spc="-60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as</a:t>
            </a:r>
            <a:r>
              <a:rPr dirty="0" sz="1600" spc="-4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a</a:t>
            </a:r>
            <a:r>
              <a:rPr dirty="0" sz="1600" spc="-35">
                <a:latin typeface="Arial"/>
                <a:cs typeface="Arial"/>
              </a:rPr>
              <a:t> </a:t>
            </a:r>
            <a:r>
              <a:rPr dirty="0" sz="1600">
                <a:latin typeface="Source Sans 3"/>
                <a:cs typeface="Source Sans 3"/>
              </a:rPr>
              <a:t>platform</a:t>
            </a:r>
            <a:r>
              <a:rPr dirty="0" sz="1600" spc="-5">
                <a:latin typeface="Source Sans 3"/>
                <a:cs typeface="Source Sans 3"/>
              </a:rPr>
              <a:t> </a:t>
            </a:r>
            <a:r>
              <a:rPr dirty="0" sz="1600">
                <a:latin typeface="Source Sans 3"/>
                <a:cs typeface="Source Sans 3"/>
              </a:rPr>
              <a:t>token</a:t>
            </a:r>
            <a:r>
              <a:rPr dirty="0" sz="1600" spc="-5">
                <a:latin typeface="Source Sans 3"/>
                <a:cs typeface="Source Sans 3"/>
              </a:rPr>
              <a:t> </a:t>
            </a:r>
            <a:r>
              <a:rPr dirty="0" sz="1600">
                <a:latin typeface="Source Sans 3"/>
                <a:cs typeface="Source Sans 3"/>
              </a:rPr>
              <a:t>and</a:t>
            </a:r>
            <a:r>
              <a:rPr dirty="0" sz="1600" spc="-5">
                <a:latin typeface="Source Sans 3"/>
                <a:cs typeface="Source Sans 3"/>
              </a:rPr>
              <a:t> </a:t>
            </a:r>
            <a:r>
              <a:rPr dirty="0" sz="1600">
                <a:latin typeface="Source Sans 3"/>
                <a:cs typeface="Source Sans 3"/>
              </a:rPr>
              <a:t>a</a:t>
            </a:r>
            <a:r>
              <a:rPr dirty="0" sz="1600" spc="-5">
                <a:latin typeface="Source Sans 3"/>
                <a:cs typeface="Source Sans 3"/>
              </a:rPr>
              <a:t> </a:t>
            </a:r>
            <a:r>
              <a:rPr dirty="0" sz="1600">
                <a:latin typeface="Source Sans 3"/>
                <a:cs typeface="Source Sans 3"/>
              </a:rPr>
              <a:t>transactional</a:t>
            </a:r>
            <a:r>
              <a:rPr dirty="0" sz="1600" spc="-5">
                <a:latin typeface="Source Sans 3"/>
                <a:cs typeface="Source Sans 3"/>
              </a:rPr>
              <a:t> </a:t>
            </a:r>
            <a:r>
              <a:rPr dirty="0" sz="1600" spc="-10">
                <a:latin typeface="Source Sans 3"/>
                <a:cs typeface="Source Sans 3"/>
              </a:rPr>
              <a:t>token.</a:t>
            </a:r>
            <a:endParaRPr sz="1600">
              <a:latin typeface="Source Sans 3"/>
              <a:cs typeface="Source Sans 3"/>
            </a:endParaRPr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1737" y="3466902"/>
            <a:ext cx="4543256" cy="474982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27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2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925995" y="627177"/>
            <a:ext cx="6135370" cy="6636384"/>
          </a:xfrm>
          <a:prstGeom prst="rect">
            <a:avLst/>
          </a:prstGeom>
        </p:spPr>
        <p:txBody>
          <a:bodyPr wrap="square" lIns="0" tIns="14605" rIns="0" bIns="0" rtlCol="0" vert="horz">
            <a:spAutoFit/>
          </a:bodyPr>
          <a:lstStyle/>
          <a:p>
            <a:pPr marL="17145" marR="865505">
              <a:lnSpc>
                <a:spcPct val="147600"/>
              </a:lnSpc>
              <a:spcBef>
                <a:spcPts val="115"/>
              </a:spcBef>
            </a:pPr>
            <a:r>
              <a:rPr dirty="0" sz="1600">
                <a:latin typeface="Source Sans 3"/>
                <a:cs typeface="Source Sans 3"/>
              </a:rPr>
              <a:t>Luvinduff</a:t>
            </a:r>
            <a:r>
              <a:rPr dirty="0" sz="1600" spc="65">
                <a:latin typeface="Source Sans 3"/>
                <a:cs typeface="Source Sans 3"/>
              </a:rPr>
              <a:t> </a:t>
            </a:r>
            <a:r>
              <a:rPr dirty="0" sz="1600">
                <a:latin typeface="Source Sans 3"/>
                <a:cs typeface="Source Sans 3"/>
              </a:rPr>
              <a:t>Currency</a:t>
            </a:r>
            <a:r>
              <a:rPr dirty="0" sz="1600" spc="65">
                <a:latin typeface="Source Sans 3"/>
                <a:cs typeface="Source Sans 3"/>
              </a:rPr>
              <a:t> </a:t>
            </a:r>
            <a:r>
              <a:rPr dirty="0" sz="1600">
                <a:latin typeface="Source Sans 3"/>
                <a:cs typeface="Source Sans 3"/>
              </a:rPr>
              <a:t>(LVD)</a:t>
            </a:r>
            <a:r>
              <a:rPr dirty="0" sz="1600" spc="65">
                <a:latin typeface="Source Sans 3"/>
                <a:cs typeface="Source Sans 3"/>
              </a:rPr>
              <a:t> </a:t>
            </a:r>
            <a:r>
              <a:rPr dirty="0" sz="1600">
                <a:latin typeface="Arial"/>
                <a:cs typeface="Arial"/>
              </a:rPr>
              <a:t>is</a:t>
            </a:r>
            <a:r>
              <a:rPr dirty="0" sz="1600" spc="4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used</a:t>
            </a:r>
            <a:r>
              <a:rPr dirty="0" sz="1600" spc="55">
                <a:latin typeface="Arial"/>
                <a:cs typeface="Arial"/>
              </a:rPr>
              <a:t> </a:t>
            </a:r>
            <a:r>
              <a:rPr dirty="0" sz="1600" spc="90">
                <a:latin typeface="Arial"/>
                <a:cs typeface="Arial"/>
              </a:rPr>
              <a:t>to</a:t>
            </a:r>
            <a:r>
              <a:rPr dirty="0" sz="1600" spc="70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purchase</a:t>
            </a:r>
            <a:r>
              <a:rPr dirty="0" sz="1600" spc="70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great</a:t>
            </a:r>
            <a:r>
              <a:rPr dirty="0" sz="1600" spc="40">
                <a:latin typeface="Arial"/>
                <a:cs typeface="Arial"/>
              </a:rPr>
              <a:t> </a:t>
            </a:r>
            <a:r>
              <a:rPr dirty="0" sz="1600" spc="-10">
                <a:latin typeface="Arial"/>
                <a:cs typeface="Arial"/>
              </a:rPr>
              <a:t>music, </a:t>
            </a:r>
            <a:r>
              <a:rPr dirty="0" sz="1600">
                <a:latin typeface="Arial"/>
                <a:cs typeface="Arial"/>
              </a:rPr>
              <a:t>movies, art,</a:t>
            </a:r>
            <a:r>
              <a:rPr dirty="0" sz="1600" spc="6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books,</a:t>
            </a:r>
            <a:r>
              <a:rPr dirty="0" sz="1600" spc="65">
                <a:latin typeface="Arial"/>
                <a:cs typeface="Arial"/>
              </a:rPr>
              <a:t> </a:t>
            </a:r>
            <a:r>
              <a:rPr dirty="0" sz="1600" spc="55">
                <a:latin typeface="Arial"/>
                <a:cs typeface="Arial"/>
              </a:rPr>
              <a:t>photos</a:t>
            </a:r>
            <a:r>
              <a:rPr dirty="0" sz="1600" spc="35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and</a:t>
            </a:r>
            <a:r>
              <a:rPr dirty="0" sz="1600" spc="35">
                <a:latin typeface="Arial"/>
                <a:cs typeface="Arial"/>
              </a:rPr>
              <a:t> </a:t>
            </a:r>
            <a:r>
              <a:rPr dirty="0" sz="1600" spc="75">
                <a:latin typeface="Arial"/>
                <a:cs typeface="Arial"/>
              </a:rPr>
              <a:t>more</a:t>
            </a:r>
            <a:r>
              <a:rPr dirty="0" sz="1600" spc="50">
                <a:latin typeface="Arial"/>
                <a:cs typeface="Arial"/>
              </a:rPr>
              <a:t> </a:t>
            </a:r>
            <a:r>
              <a:rPr dirty="0" sz="1600" spc="75">
                <a:latin typeface="Arial"/>
                <a:cs typeface="Arial"/>
              </a:rPr>
              <a:t>on</a:t>
            </a:r>
            <a:r>
              <a:rPr dirty="0" sz="1600" spc="20">
                <a:latin typeface="Arial"/>
                <a:cs typeface="Arial"/>
              </a:rPr>
              <a:t> </a:t>
            </a:r>
            <a:r>
              <a:rPr dirty="0" sz="1600" spc="85">
                <a:latin typeface="Arial"/>
                <a:cs typeface="Arial"/>
              </a:rPr>
              <a:t>our</a:t>
            </a:r>
            <a:r>
              <a:rPr dirty="0" sz="1600" spc="50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In-</a:t>
            </a:r>
            <a:r>
              <a:rPr dirty="0" sz="1600" spc="-20">
                <a:latin typeface="Arial"/>
                <a:cs typeface="Arial"/>
              </a:rPr>
              <a:t>Dure </a:t>
            </a:r>
            <a:r>
              <a:rPr dirty="0" sz="1600" spc="55">
                <a:latin typeface="Arial"/>
                <a:cs typeface="Arial"/>
              </a:rPr>
              <a:t>platform/website;</a:t>
            </a:r>
            <a:r>
              <a:rPr dirty="0" sz="1600" spc="20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and</a:t>
            </a:r>
            <a:r>
              <a:rPr dirty="0" sz="1600" spc="10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used</a:t>
            </a:r>
            <a:r>
              <a:rPr dirty="0" sz="1600" spc="25">
                <a:latin typeface="Arial"/>
                <a:cs typeface="Arial"/>
              </a:rPr>
              <a:t> </a:t>
            </a:r>
            <a:r>
              <a:rPr dirty="0" sz="1600" spc="90">
                <a:latin typeface="Arial"/>
                <a:cs typeface="Arial"/>
              </a:rPr>
              <a:t>for</a:t>
            </a:r>
            <a:r>
              <a:rPr dirty="0" sz="1600" spc="-25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trading</a:t>
            </a:r>
            <a:r>
              <a:rPr dirty="0" sz="1600" spc="20">
                <a:latin typeface="Arial"/>
                <a:cs typeface="Arial"/>
              </a:rPr>
              <a:t> </a:t>
            </a:r>
            <a:r>
              <a:rPr dirty="0" sz="1600" spc="85">
                <a:latin typeface="Arial"/>
                <a:cs typeface="Arial"/>
              </a:rPr>
              <a:t>with</a:t>
            </a:r>
            <a:r>
              <a:rPr dirty="0" sz="1600" spc="10">
                <a:latin typeface="Arial"/>
                <a:cs typeface="Arial"/>
              </a:rPr>
              <a:t> </a:t>
            </a:r>
            <a:r>
              <a:rPr dirty="0" sz="1600" spc="65">
                <a:latin typeface="Arial"/>
                <a:cs typeface="Arial"/>
              </a:rPr>
              <a:t>major </a:t>
            </a:r>
            <a:r>
              <a:rPr dirty="0" sz="1600" spc="10">
                <a:latin typeface="Arial"/>
                <a:cs typeface="Arial"/>
              </a:rPr>
              <a:t>currencies</a:t>
            </a:r>
            <a:r>
              <a:rPr dirty="0" sz="1600" spc="70">
                <a:latin typeface="Arial"/>
                <a:cs typeface="Arial"/>
              </a:rPr>
              <a:t> </a:t>
            </a:r>
            <a:r>
              <a:rPr dirty="0" sz="1600" spc="75">
                <a:latin typeface="Arial"/>
                <a:cs typeface="Arial"/>
              </a:rPr>
              <a:t>on</a:t>
            </a:r>
            <a:r>
              <a:rPr dirty="0" sz="1600" spc="100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the</a:t>
            </a:r>
            <a:r>
              <a:rPr dirty="0" sz="1600" spc="100">
                <a:latin typeface="Arial"/>
                <a:cs typeface="Arial"/>
              </a:rPr>
              <a:t> </a:t>
            </a:r>
            <a:r>
              <a:rPr dirty="0" sz="1600" spc="10">
                <a:latin typeface="Arial"/>
                <a:cs typeface="Arial"/>
              </a:rPr>
              <a:t>blockchain.</a:t>
            </a:r>
            <a:r>
              <a:rPr dirty="0" sz="1600" spc="105">
                <a:latin typeface="Arial"/>
                <a:cs typeface="Arial"/>
              </a:rPr>
              <a:t> </a:t>
            </a:r>
            <a:r>
              <a:rPr dirty="0" sz="1600" spc="10">
                <a:latin typeface="Arial"/>
                <a:cs typeface="Arial"/>
              </a:rPr>
              <a:t>A</a:t>
            </a:r>
            <a:r>
              <a:rPr dirty="0" sz="1600" spc="110">
                <a:latin typeface="Arial"/>
                <a:cs typeface="Arial"/>
              </a:rPr>
              <a:t> </a:t>
            </a:r>
            <a:r>
              <a:rPr dirty="0" sz="1600" spc="10">
                <a:latin typeface="Arial"/>
                <a:cs typeface="Arial"/>
              </a:rPr>
              <a:t>decentralized</a:t>
            </a:r>
            <a:r>
              <a:rPr dirty="0" sz="1600" spc="105">
                <a:latin typeface="Arial"/>
                <a:cs typeface="Arial"/>
              </a:rPr>
              <a:t> </a:t>
            </a:r>
            <a:r>
              <a:rPr dirty="0" sz="1600" spc="-10">
                <a:latin typeface="Arial"/>
                <a:cs typeface="Arial"/>
              </a:rPr>
              <a:t>token; </a:t>
            </a:r>
            <a:r>
              <a:rPr dirty="0" sz="1600" spc="30">
                <a:latin typeface="Arial"/>
                <a:cs typeface="Arial"/>
              </a:rPr>
              <a:t>utilizing</a:t>
            </a:r>
            <a:r>
              <a:rPr dirty="0" sz="1600" spc="80">
                <a:latin typeface="Arial"/>
                <a:cs typeface="Arial"/>
              </a:rPr>
              <a:t> </a:t>
            </a:r>
            <a:r>
              <a:rPr dirty="0" sz="1600" spc="30">
                <a:latin typeface="Arial"/>
                <a:cs typeface="Arial"/>
              </a:rPr>
              <a:t>blockchain</a:t>
            </a:r>
            <a:r>
              <a:rPr dirty="0" sz="1600" spc="70">
                <a:latin typeface="Arial"/>
                <a:cs typeface="Arial"/>
              </a:rPr>
              <a:t> </a:t>
            </a:r>
            <a:r>
              <a:rPr dirty="0" sz="1600" spc="30">
                <a:latin typeface="Arial"/>
                <a:cs typeface="Arial"/>
              </a:rPr>
              <a:t>infrastructures.</a:t>
            </a:r>
            <a:r>
              <a:rPr dirty="0" sz="1600" spc="75">
                <a:latin typeface="Arial"/>
                <a:cs typeface="Arial"/>
              </a:rPr>
              <a:t> </a:t>
            </a:r>
            <a:r>
              <a:rPr dirty="0" sz="1600" spc="55">
                <a:latin typeface="Arial"/>
                <a:cs typeface="Arial"/>
              </a:rPr>
              <a:t>Built</a:t>
            </a:r>
            <a:r>
              <a:rPr dirty="0" sz="1600" spc="90">
                <a:latin typeface="Arial"/>
                <a:cs typeface="Arial"/>
              </a:rPr>
              <a:t> </a:t>
            </a:r>
            <a:r>
              <a:rPr dirty="0" sz="1600" spc="85">
                <a:latin typeface="Arial"/>
                <a:cs typeface="Arial"/>
              </a:rPr>
              <a:t>with</a:t>
            </a:r>
            <a:r>
              <a:rPr dirty="0" sz="1600" spc="75">
                <a:latin typeface="Arial"/>
                <a:cs typeface="Arial"/>
              </a:rPr>
              <a:t> </a:t>
            </a:r>
            <a:r>
              <a:rPr dirty="0" sz="1600" spc="-10">
                <a:latin typeface="Arial"/>
                <a:cs typeface="Arial"/>
              </a:rPr>
              <a:t>enhanced </a:t>
            </a:r>
            <a:r>
              <a:rPr dirty="0" sz="1600">
                <a:latin typeface="Arial"/>
                <a:cs typeface="Arial"/>
              </a:rPr>
              <a:t>security</a:t>
            </a:r>
            <a:r>
              <a:rPr dirty="0" sz="1600" spc="70">
                <a:latin typeface="Arial"/>
                <a:cs typeface="Arial"/>
              </a:rPr>
              <a:t> </a:t>
            </a:r>
            <a:r>
              <a:rPr dirty="0" sz="1600" spc="90">
                <a:latin typeface="Arial"/>
                <a:cs typeface="Arial"/>
              </a:rPr>
              <a:t>for</a:t>
            </a:r>
            <a:r>
              <a:rPr dirty="0" sz="1600" spc="4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transactions</a:t>
            </a:r>
            <a:r>
              <a:rPr dirty="0" sz="1600" spc="55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and</a:t>
            </a:r>
            <a:r>
              <a:rPr dirty="0" sz="1600" spc="75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trading</a:t>
            </a:r>
            <a:r>
              <a:rPr dirty="0" sz="1600" spc="70">
                <a:latin typeface="Arial"/>
                <a:cs typeface="Arial"/>
              </a:rPr>
              <a:t> </a:t>
            </a:r>
            <a:r>
              <a:rPr dirty="0" sz="1600" spc="-10">
                <a:latin typeface="Arial"/>
                <a:cs typeface="Arial"/>
              </a:rPr>
              <a:t>Focuses</a:t>
            </a:r>
            <a:r>
              <a:rPr dirty="0" sz="1600" spc="90">
                <a:latin typeface="Arial"/>
                <a:cs typeface="Arial"/>
              </a:rPr>
              <a:t> </a:t>
            </a:r>
            <a:r>
              <a:rPr dirty="0" sz="1600" spc="75">
                <a:latin typeface="Arial"/>
                <a:cs typeface="Arial"/>
              </a:rPr>
              <a:t>on</a:t>
            </a:r>
            <a:r>
              <a:rPr dirty="0" sz="1600" spc="35">
                <a:latin typeface="Arial"/>
                <a:cs typeface="Arial"/>
              </a:rPr>
              <a:t> </a:t>
            </a:r>
            <a:r>
              <a:rPr dirty="0" sz="1600" spc="-10">
                <a:latin typeface="Arial"/>
                <a:cs typeface="Arial"/>
              </a:rPr>
              <a:t>speed </a:t>
            </a:r>
            <a:r>
              <a:rPr dirty="0" sz="1600" spc="60">
                <a:latin typeface="Arial"/>
                <a:cs typeface="Arial"/>
              </a:rPr>
              <a:t>and</a:t>
            </a:r>
            <a:r>
              <a:rPr dirty="0" sz="1600" spc="5">
                <a:latin typeface="Arial"/>
                <a:cs typeface="Arial"/>
              </a:rPr>
              <a:t> </a:t>
            </a:r>
            <a:r>
              <a:rPr dirty="0" sz="1600" spc="70">
                <a:latin typeface="Arial"/>
                <a:cs typeface="Arial"/>
              </a:rPr>
              <a:t>low</a:t>
            </a:r>
            <a:r>
              <a:rPr dirty="0" sz="1600" spc="20">
                <a:latin typeface="Arial"/>
                <a:cs typeface="Arial"/>
              </a:rPr>
              <a:t> transaction</a:t>
            </a:r>
            <a:r>
              <a:rPr dirty="0" sz="1600" spc="5">
                <a:latin typeface="Arial"/>
                <a:cs typeface="Arial"/>
              </a:rPr>
              <a:t> </a:t>
            </a:r>
            <a:r>
              <a:rPr dirty="0" sz="1600" spc="20">
                <a:latin typeface="Arial"/>
                <a:cs typeface="Arial"/>
              </a:rPr>
              <a:t>costs</a:t>
            </a:r>
            <a:r>
              <a:rPr dirty="0" sz="1600">
                <a:latin typeface="Arial"/>
                <a:cs typeface="Arial"/>
              </a:rPr>
              <a:t> </a:t>
            </a:r>
            <a:r>
              <a:rPr dirty="0" sz="1600" spc="55">
                <a:latin typeface="Arial"/>
                <a:cs typeface="Arial"/>
              </a:rPr>
              <a:t>Built</a:t>
            </a:r>
            <a:r>
              <a:rPr dirty="0" sz="1600" spc="25">
                <a:latin typeface="Arial"/>
                <a:cs typeface="Arial"/>
              </a:rPr>
              <a:t> </a:t>
            </a:r>
            <a:r>
              <a:rPr dirty="0" sz="1600" spc="90">
                <a:latin typeface="Arial"/>
                <a:cs typeface="Arial"/>
              </a:rPr>
              <a:t>for</a:t>
            </a:r>
            <a:r>
              <a:rPr dirty="0" sz="1600" spc="5">
                <a:latin typeface="Arial"/>
                <a:cs typeface="Arial"/>
              </a:rPr>
              <a:t> </a:t>
            </a:r>
            <a:r>
              <a:rPr dirty="0" sz="1600" spc="80">
                <a:latin typeface="Arial"/>
                <a:cs typeface="Arial"/>
              </a:rPr>
              <a:t>growth</a:t>
            </a:r>
            <a:r>
              <a:rPr dirty="0" sz="1600" spc="10">
                <a:latin typeface="Arial"/>
                <a:cs typeface="Arial"/>
              </a:rPr>
              <a:t> </a:t>
            </a:r>
            <a:r>
              <a:rPr dirty="0" sz="1600" spc="80">
                <a:latin typeface="Arial"/>
                <a:cs typeface="Arial"/>
              </a:rPr>
              <a:t>of</a:t>
            </a:r>
            <a:r>
              <a:rPr dirty="0" sz="1600" spc="15">
                <a:latin typeface="Arial"/>
                <a:cs typeface="Arial"/>
              </a:rPr>
              <a:t> </a:t>
            </a:r>
            <a:r>
              <a:rPr dirty="0" sz="1600" spc="-10">
                <a:latin typeface="Arial"/>
                <a:cs typeface="Arial"/>
              </a:rPr>
              <a:t>aspiring </a:t>
            </a:r>
            <a:r>
              <a:rPr dirty="0" sz="1600">
                <a:latin typeface="Arial"/>
                <a:cs typeface="Arial"/>
              </a:rPr>
              <a:t>musicians,</a:t>
            </a:r>
            <a:r>
              <a:rPr dirty="0" sz="1600" spc="12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artists,</a:t>
            </a:r>
            <a:r>
              <a:rPr dirty="0" sz="1600" spc="12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creators,</a:t>
            </a:r>
            <a:r>
              <a:rPr dirty="0" sz="1600" spc="12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actors</a:t>
            </a:r>
            <a:r>
              <a:rPr dirty="0" sz="1600" spc="130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and</a:t>
            </a:r>
            <a:r>
              <a:rPr dirty="0" sz="1600" spc="12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writers.</a:t>
            </a:r>
            <a:r>
              <a:rPr dirty="0" sz="1600" spc="120">
                <a:latin typeface="Arial"/>
                <a:cs typeface="Arial"/>
              </a:rPr>
              <a:t> </a:t>
            </a:r>
            <a:r>
              <a:rPr dirty="0" sz="1600" spc="55">
                <a:latin typeface="Arial"/>
                <a:cs typeface="Arial"/>
              </a:rPr>
              <a:t>Built</a:t>
            </a:r>
            <a:r>
              <a:rPr dirty="0" sz="1600" spc="160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for </a:t>
            </a:r>
            <a:r>
              <a:rPr dirty="0" sz="1600">
                <a:latin typeface="Arial"/>
                <a:cs typeface="Arial"/>
              </a:rPr>
              <a:t>scalability</a:t>
            </a:r>
            <a:r>
              <a:rPr dirty="0" sz="1600" spc="70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and</a:t>
            </a:r>
            <a:r>
              <a:rPr dirty="0" sz="1600" spc="70">
                <a:latin typeface="Arial"/>
                <a:cs typeface="Arial"/>
              </a:rPr>
              <a:t> </a:t>
            </a:r>
            <a:r>
              <a:rPr dirty="0" sz="1600" spc="65">
                <a:latin typeface="Arial"/>
                <a:cs typeface="Arial"/>
              </a:rPr>
              <a:t>innovation</a:t>
            </a:r>
            <a:r>
              <a:rPr dirty="0" sz="1600" spc="70">
                <a:latin typeface="Arial"/>
                <a:cs typeface="Arial"/>
              </a:rPr>
              <a:t> </a:t>
            </a:r>
            <a:r>
              <a:rPr dirty="0" sz="1600" spc="90">
                <a:latin typeface="Arial"/>
                <a:cs typeface="Arial"/>
              </a:rPr>
              <a:t>to</a:t>
            </a:r>
            <a:r>
              <a:rPr dirty="0" sz="1600" spc="8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enhance</a:t>
            </a:r>
            <a:r>
              <a:rPr dirty="0" sz="1600" spc="40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trading</a:t>
            </a:r>
            <a:r>
              <a:rPr dirty="0" sz="1600" spc="75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for </a:t>
            </a:r>
            <a:r>
              <a:rPr dirty="0" sz="1600">
                <a:latin typeface="Arial"/>
                <a:cs typeface="Arial"/>
              </a:rPr>
              <a:t>investors</a:t>
            </a:r>
            <a:r>
              <a:rPr dirty="0" sz="1600" spc="70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and</a:t>
            </a:r>
            <a:r>
              <a:rPr dirty="0" sz="1600" spc="80">
                <a:latin typeface="Arial"/>
                <a:cs typeface="Arial"/>
              </a:rPr>
              <a:t> </a:t>
            </a:r>
            <a:r>
              <a:rPr dirty="0" sz="1600" spc="60">
                <a:latin typeface="Arial"/>
                <a:cs typeface="Arial"/>
              </a:rPr>
              <a:t>token</a:t>
            </a:r>
            <a:r>
              <a:rPr dirty="0" sz="1600" spc="8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holders.</a:t>
            </a:r>
            <a:r>
              <a:rPr dirty="0" sz="1600" spc="90">
                <a:latin typeface="Arial"/>
                <a:cs typeface="Arial"/>
              </a:rPr>
              <a:t> </a:t>
            </a:r>
            <a:r>
              <a:rPr dirty="0" sz="1600" spc="55">
                <a:latin typeface="Arial"/>
                <a:cs typeface="Arial"/>
              </a:rPr>
              <a:t>Built</a:t>
            </a:r>
            <a:r>
              <a:rPr dirty="0" sz="1600" spc="100">
                <a:latin typeface="Arial"/>
                <a:cs typeface="Arial"/>
              </a:rPr>
              <a:t> </a:t>
            </a:r>
            <a:r>
              <a:rPr dirty="0" sz="1600" spc="85">
                <a:latin typeface="Arial"/>
                <a:cs typeface="Arial"/>
              </a:rPr>
              <a:t>with</a:t>
            </a:r>
            <a:r>
              <a:rPr dirty="0" sz="1600" spc="50">
                <a:latin typeface="Arial"/>
                <a:cs typeface="Arial"/>
              </a:rPr>
              <a:t> </a:t>
            </a:r>
            <a:r>
              <a:rPr dirty="0" sz="1600" spc="-10">
                <a:latin typeface="Arial"/>
                <a:cs typeface="Arial"/>
              </a:rPr>
              <a:t>steady </a:t>
            </a:r>
            <a:r>
              <a:rPr dirty="0" sz="1600" spc="45">
                <a:latin typeface="Arial"/>
                <a:cs typeface="Arial"/>
              </a:rPr>
              <a:t>functionality; </a:t>
            </a:r>
            <a:r>
              <a:rPr dirty="0" sz="1600">
                <a:latin typeface="Arial"/>
                <a:cs typeface="Arial"/>
              </a:rPr>
              <a:t>as</a:t>
            </a:r>
            <a:r>
              <a:rPr dirty="0" sz="1600" spc="55">
                <a:latin typeface="Arial"/>
                <a:cs typeface="Arial"/>
              </a:rPr>
              <a:t> </a:t>
            </a:r>
            <a:r>
              <a:rPr dirty="0" sz="1600" spc="75">
                <a:latin typeface="Arial"/>
                <a:cs typeface="Arial"/>
              </a:rPr>
              <a:t>part</a:t>
            </a:r>
            <a:r>
              <a:rPr dirty="0" sz="1600" spc="30">
                <a:latin typeface="Arial"/>
                <a:cs typeface="Arial"/>
              </a:rPr>
              <a:t> </a:t>
            </a:r>
            <a:r>
              <a:rPr dirty="0" sz="1600" spc="80">
                <a:latin typeface="Arial"/>
                <a:cs typeface="Arial"/>
              </a:rPr>
              <a:t>of</a:t>
            </a:r>
            <a:r>
              <a:rPr dirty="0" sz="1600" spc="2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a</a:t>
            </a:r>
            <a:r>
              <a:rPr dirty="0" sz="1600" spc="55">
                <a:latin typeface="Arial"/>
                <a:cs typeface="Arial"/>
              </a:rPr>
              <a:t> </a:t>
            </a:r>
            <a:r>
              <a:rPr dirty="0" sz="1600" spc="75">
                <a:latin typeface="Arial"/>
                <a:cs typeface="Arial"/>
              </a:rPr>
              <a:t>major</a:t>
            </a:r>
            <a:r>
              <a:rPr dirty="0" sz="1600" spc="45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leading</a:t>
            </a:r>
            <a:r>
              <a:rPr dirty="0" sz="1600" spc="50">
                <a:latin typeface="Arial"/>
                <a:cs typeface="Arial"/>
              </a:rPr>
              <a:t> </a:t>
            </a:r>
            <a:r>
              <a:rPr dirty="0" sz="1600">
                <a:latin typeface="Arial"/>
                <a:cs typeface="Arial"/>
              </a:rPr>
              <a:t>digital</a:t>
            </a:r>
            <a:r>
              <a:rPr dirty="0" sz="1600" spc="35">
                <a:latin typeface="Arial"/>
                <a:cs typeface="Arial"/>
              </a:rPr>
              <a:t> </a:t>
            </a:r>
            <a:r>
              <a:rPr dirty="0" sz="1600" spc="70">
                <a:latin typeface="Arial"/>
                <a:cs typeface="Arial"/>
              </a:rPr>
              <a:t>platform </a:t>
            </a:r>
            <a:r>
              <a:rPr dirty="0" sz="1600" spc="60">
                <a:latin typeface="Arial"/>
                <a:cs typeface="Arial"/>
              </a:rPr>
              <a:t>and</a:t>
            </a:r>
            <a:r>
              <a:rPr dirty="0" sz="1600" spc="-25">
                <a:latin typeface="Arial"/>
                <a:cs typeface="Arial"/>
              </a:rPr>
              <a:t> </a:t>
            </a:r>
            <a:r>
              <a:rPr dirty="0" sz="1600" spc="45">
                <a:latin typeface="Arial"/>
                <a:cs typeface="Arial"/>
              </a:rPr>
              <a:t>network.</a:t>
            </a:r>
            <a:endParaRPr sz="1600">
              <a:latin typeface="Arial"/>
              <a:cs typeface="Arial"/>
            </a:endParaRPr>
          </a:p>
          <a:p>
            <a:pPr marL="17145" marR="970280" indent="-5080">
              <a:lnSpc>
                <a:spcPct val="106900"/>
              </a:lnSpc>
              <a:spcBef>
                <a:spcPts val="940"/>
              </a:spcBef>
            </a:pP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Luvinduff</a:t>
            </a:r>
            <a:r>
              <a:rPr dirty="0" sz="1600" spc="-8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5E5E5E"/>
                </a:solidFill>
                <a:latin typeface="Trebuchet MS"/>
                <a:cs typeface="Trebuchet MS"/>
              </a:rPr>
              <a:t>Currency</a:t>
            </a:r>
            <a:r>
              <a:rPr dirty="0" sz="1600" spc="-8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offers</a:t>
            </a:r>
            <a:r>
              <a:rPr dirty="0" sz="1600" spc="-8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an</a:t>
            </a:r>
            <a:r>
              <a:rPr dirty="0" sz="1600" spc="-7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50">
                <a:solidFill>
                  <a:srgbClr val="5E5E5E"/>
                </a:solidFill>
                <a:latin typeface="Trebuchet MS"/>
                <a:cs typeface="Trebuchet MS"/>
              </a:rPr>
              <a:t>alternative</a:t>
            </a:r>
            <a:r>
              <a:rPr dirty="0" sz="1600" spc="-6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payment</a:t>
            </a:r>
            <a:r>
              <a:rPr dirty="0" sz="1600" spc="-7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method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on</a:t>
            </a:r>
            <a:r>
              <a:rPr dirty="0" sz="1600" spc="-8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60">
                <a:solidFill>
                  <a:srgbClr val="5E5E5E"/>
                </a:solidFill>
                <a:latin typeface="Trebuchet MS"/>
                <a:cs typeface="Trebuchet MS"/>
              </a:rPr>
              <a:t>the</a:t>
            </a:r>
            <a:r>
              <a:rPr dirty="0" sz="1600" spc="-7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65">
                <a:solidFill>
                  <a:srgbClr val="5E5E5E"/>
                </a:solidFill>
                <a:latin typeface="Trebuchet MS"/>
                <a:cs typeface="Trebuchet MS"/>
              </a:rPr>
              <a:t>In-</a:t>
            </a:r>
            <a:r>
              <a:rPr dirty="0" sz="1600" spc="-20">
                <a:solidFill>
                  <a:srgbClr val="5E5E5E"/>
                </a:solidFill>
                <a:latin typeface="Trebuchet MS"/>
                <a:cs typeface="Trebuchet MS"/>
              </a:rPr>
              <a:t>Dure</a:t>
            </a:r>
            <a:r>
              <a:rPr dirty="0" sz="1600" spc="-7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arts</a:t>
            </a:r>
            <a:r>
              <a:rPr dirty="0" sz="1600" spc="-7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45">
                <a:solidFill>
                  <a:srgbClr val="5E5E5E"/>
                </a:solidFill>
                <a:latin typeface="Trebuchet MS"/>
                <a:cs typeface="Trebuchet MS"/>
              </a:rPr>
              <a:t>platform.</a:t>
            </a:r>
            <a:r>
              <a:rPr dirty="0" sz="1600" spc="-7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In</a:t>
            </a:r>
            <a:r>
              <a:rPr dirty="0" sz="1600" spc="-7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5E5E5E"/>
                </a:solidFill>
                <a:latin typeface="Trebuchet MS"/>
                <a:cs typeface="Trebuchet MS"/>
              </a:rPr>
              <a:t>addition</a:t>
            </a:r>
            <a:r>
              <a:rPr dirty="0" sz="1600" spc="-8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30">
                <a:solidFill>
                  <a:srgbClr val="5E5E5E"/>
                </a:solidFill>
                <a:latin typeface="Trebuchet MS"/>
                <a:cs typeface="Trebuchet MS"/>
              </a:rPr>
              <a:t>to</a:t>
            </a:r>
            <a:r>
              <a:rPr dirty="0" sz="1600" spc="-6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serving</a:t>
            </a:r>
            <a:r>
              <a:rPr dirty="0" sz="1600" spc="-7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100">
                <a:solidFill>
                  <a:srgbClr val="5E5E5E"/>
                </a:solidFill>
                <a:latin typeface="Trebuchet MS"/>
                <a:cs typeface="Trebuchet MS"/>
              </a:rPr>
              <a:t>as</a:t>
            </a:r>
            <a:r>
              <a:rPr dirty="0" sz="1600" spc="-9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50">
                <a:solidFill>
                  <a:srgbClr val="5E5E5E"/>
                </a:solidFill>
                <a:latin typeface="Trebuchet MS"/>
                <a:cs typeface="Trebuchet MS"/>
              </a:rPr>
              <a:t>a</a:t>
            </a:r>
            <a:endParaRPr sz="1600">
              <a:latin typeface="Trebuchet MS"/>
              <a:cs typeface="Trebuchet MS"/>
            </a:endParaRPr>
          </a:p>
          <a:p>
            <a:pPr marL="17145" marR="1038225">
              <a:lnSpc>
                <a:spcPct val="105400"/>
              </a:lnSpc>
              <a:spcBef>
                <a:spcPts val="955"/>
              </a:spcBef>
            </a:pP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transactional</a:t>
            </a:r>
            <a:r>
              <a:rPr dirty="0" sz="1600" spc="-4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75">
                <a:solidFill>
                  <a:srgbClr val="5E5E5E"/>
                </a:solidFill>
                <a:latin typeface="Trebuchet MS"/>
                <a:cs typeface="Trebuchet MS"/>
              </a:rPr>
              <a:t>token;</a:t>
            </a:r>
            <a:r>
              <a:rPr dirty="0" sz="1600" spc="-5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Luvinduff</a:t>
            </a:r>
            <a:r>
              <a:rPr dirty="0" sz="1600" spc="-5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5E5E5E"/>
                </a:solidFill>
                <a:latin typeface="Trebuchet MS"/>
                <a:cs typeface="Trebuchet MS"/>
              </a:rPr>
              <a:t>Currency</a:t>
            </a:r>
            <a:r>
              <a:rPr dirty="0" sz="1600" spc="-6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is</a:t>
            </a:r>
            <a:r>
              <a:rPr dirty="0" sz="1600" spc="-6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30">
                <a:solidFill>
                  <a:srgbClr val="5E5E5E"/>
                </a:solidFill>
                <a:latin typeface="Trebuchet MS"/>
                <a:cs typeface="Trebuchet MS"/>
              </a:rPr>
              <a:t>available</a:t>
            </a:r>
            <a:r>
              <a:rPr dirty="0" sz="1600" spc="-7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5E5E5E"/>
                </a:solidFill>
                <a:latin typeface="Trebuchet MS"/>
                <a:cs typeface="Trebuchet MS"/>
              </a:rPr>
              <a:t>to </a:t>
            </a:r>
            <a:r>
              <a:rPr dirty="0" sz="1600" spc="-50">
                <a:solidFill>
                  <a:srgbClr val="5E5E5E"/>
                </a:solidFill>
                <a:latin typeface="Trebuchet MS"/>
                <a:cs typeface="Trebuchet MS"/>
              </a:rPr>
              <a:t>trade</a:t>
            </a:r>
            <a:r>
              <a:rPr dirty="0" sz="1600" spc="-6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55">
                <a:solidFill>
                  <a:srgbClr val="5E5E5E"/>
                </a:solidFill>
                <a:latin typeface="Trebuchet MS"/>
                <a:cs typeface="Trebuchet MS"/>
              </a:rPr>
              <a:t>with</a:t>
            </a:r>
            <a:r>
              <a:rPr dirty="0" sz="1600" spc="-6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45">
                <a:solidFill>
                  <a:srgbClr val="5E5E5E"/>
                </a:solidFill>
                <a:latin typeface="Trebuchet MS"/>
                <a:cs typeface="Trebuchet MS"/>
              </a:rPr>
              <a:t>other</a:t>
            </a:r>
            <a:r>
              <a:rPr dirty="0" sz="1600" spc="-6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tokens</a:t>
            </a:r>
            <a:r>
              <a:rPr dirty="0" sz="1600" spc="-6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and</a:t>
            </a:r>
            <a:r>
              <a:rPr dirty="0" sz="1600" spc="-7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currencies</a:t>
            </a:r>
            <a:r>
              <a:rPr dirty="0" sz="1600" spc="-6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35">
                <a:solidFill>
                  <a:srgbClr val="5E5E5E"/>
                </a:solidFill>
                <a:latin typeface="Trebuchet MS"/>
                <a:cs typeface="Trebuchet MS"/>
              </a:rPr>
              <a:t>in</a:t>
            </a:r>
            <a:r>
              <a:rPr dirty="0" sz="1600" spc="-7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cryptocurrency</a:t>
            </a:r>
            <a:endParaRPr sz="1600">
              <a:latin typeface="Trebuchet MS"/>
              <a:cs typeface="Trebuchet MS"/>
            </a:endParaRPr>
          </a:p>
          <a:p>
            <a:pPr marL="17145">
              <a:lnSpc>
                <a:spcPct val="100000"/>
              </a:lnSpc>
              <a:spcBef>
                <a:spcPts val="1060"/>
              </a:spcBef>
            </a:pPr>
            <a:r>
              <a:rPr dirty="0" sz="1600" spc="-20">
                <a:solidFill>
                  <a:srgbClr val="5E5E5E"/>
                </a:solidFill>
                <a:latin typeface="Trebuchet MS"/>
                <a:cs typeface="Trebuchet MS"/>
              </a:rPr>
              <a:t>markets.Luvinduff</a:t>
            </a:r>
            <a:r>
              <a:rPr dirty="0" sz="1600" spc="-6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5E5E5E"/>
                </a:solidFill>
                <a:latin typeface="Trebuchet MS"/>
                <a:cs typeface="Trebuchet MS"/>
              </a:rPr>
              <a:t>Currency</a:t>
            </a:r>
            <a:r>
              <a:rPr dirty="0" sz="1600" spc="-6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enables</a:t>
            </a:r>
            <a:r>
              <a:rPr dirty="0" sz="1600" spc="-6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55">
                <a:solidFill>
                  <a:srgbClr val="5E5E5E"/>
                </a:solidFill>
                <a:latin typeface="Trebuchet MS"/>
                <a:cs typeface="Trebuchet MS"/>
              </a:rPr>
              <a:t>the</a:t>
            </a:r>
            <a:r>
              <a:rPr dirty="0" sz="1600" spc="-4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20">
                <a:solidFill>
                  <a:srgbClr val="5E5E5E"/>
                </a:solidFill>
                <a:latin typeface="Trebuchet MS"/>
                <a:cs typeface="Trebuchet MS"/>
              </a:rPr>
              <a:t>public</a:t>
            </a:r>
            <a:r>
              <a:rPr dirty="0" sz="1600" spc="-40">
                <a:solidFill>
                  <a:srgbClr val="5E5E5E"/>
                </a:solidFill>
                <a:latin typeface="Trebuchet MS"/>
                <a:cs typeface="Trebuchet MS"/>
              </a:rPr>
              <a:t> to</a:t>
            </a:r>
            <a:r>
              <a:rPr dirty="0" sz="1600" spc="-7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20">
                <a:solidFill>
                  <a:srgbClr val="5E5E5E"/>
                </a:solidFill>
                <a:latin typeface="Trebuchet MS"/>
                <a:cs typeface="Trebuchet MS"/>
              </a:rPr>
              <a:t>save</a:t>
            </a:r>
            <a:endParaRPr sz="1600">
              <a:latin typeface="Trebuchet MS"/>
              <a:cs typeface="Trebuchet MS"/>
            </a:endParaRPr>
          </a:p>
          <a:p>
            <a:pPr marL="17145">
              <a:lnSpc>
                <a:spcPct val="100000"/>
              </a:lnSpc>
              <a:spcBef>
                <a:spcPts val="580"/>
              </a:spcBef>
            </a:pPr>
            <a:r>
              <a:rPr dirty="0" sz="1600" spc="-60">
                <a:solidFill>
                  <a:srgbClr val="5E5E5E"/>
                </a:solidFill>
                <a:latin typeface="Trebuchet MS"/>
                <a:cs typeface="Trebuchet MS"/>
              </a:rPr>
              <a:t>fiat </a:t>
            </a:r>
            <a:r>
              <a:rPr dirty="0" sz="1600" spc="-25">
                <a:solidFill>
                  <a:srgbClr val="5E5E5E"/>
                </a:solidFill>
                <a:latin typeface="Trebuchet MS"/>
                <a:cs typeface="Trebuchet MS"/>
              </a:rPr>
              <a:t>currency</a:t>
            </a:r>
            <a:r>
              <a:rPr dirty="0" sz="1600" spc="-7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20">
                <a:solidFill>
                  <a:srgbClr val="5E5E5E"/>
                </a:solidFill>
                <a:latin typeface="Trebuchet MS"/>
                <a:cs typeface="Trebuchet MS"/>
              </a:rPr>
              <a:t>(USD,</a:t>
            </a:r>
            <a:r>
              <a:rPr dirty="0" sz="1600" spc="-9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CAD,</a:t>
            </a:r>
            <a:r>
              <a:rPr dirty="0" sz="1600" spc="-60">
                <a:solidFill>
                  <a:srgbClr val="5E5E5E"/>
                </a:solidFill>
                <a:latin typeface="Trebuchet MS"/>
                <a:cs typeface="Trebuchet MS"/>
              </a:rPr>
              <a:t> EUR,</a:t>
            </a:r>
            <a:r>
              <a:rPr dirty="0" sz="1600" spc="-6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75">
                <a:solidFill>
                  <a:srgbClr val="5E5E5E"/>
                </a:solidFill>
                <a:latin typeface="Trebuchet MS"/>
                <a:cs typeface="Trebuchet MS"/>
              </a:rPr>
              <a:t>etc.)</a:t>
            </a:r>
            <a:r>
              <a:rPr dirty="0" sz="1600" spc="-10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45">
                <a:solidFill>
                  <a:srgbClr val="5E5E5E"/>
                </a:solidFill>
                <a:latin typeface="Trebuchet MS"/>
                <a:cs typeface="Trebuchet MS"/>
              </a:rPr>
              <a:t>while</a:t>
            </a:r>
            <a:r>
              <a:rPr dirty="0" sz="1600" spc="-6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35">
                <a:solidFill>
                  <a:srgbClr val="5E5E5E"/>
                </a:solidFill>
                <a:latin typeface="Trebuchet MS"/>
                <a:cs typeface="Trebuchet MS"/>
              </a:rPr>
              <a:t>utilizing</a:t>
            </a:r>
            <a:r>
              <a:rPr dirty="0" sz="1600" spc="-8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Luvinduff</a:t>
            </a:r>
            <a:r>
              <a:rPr dirty="0" sz="1600" spc="-7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Currency</a:t>
            </a:r>
            <a:endParaRPr sz="1600">
              <a:latin typeface="Trebuchet MS"/>
              <a:cs typeface="Trebuchet MS"/>
            </a:endParaRPr>
          </a:p>
          <a:p>
            <a:pPr marL="17145">
              <a:lnSpc>
                <a:spcPct val="100000"/>
              </a:lnSpc>
              <a:spcBef>
                <a:spcPts val="580"/>
              </a:spcBef>
            </a:pPr>
            <a:r>
              <a:rPr dirty="0" sz="1600" spc="-35">
                <a:solidFill>
                  <a:srgbClr val="5E5E5E"/>
                </a:solidFill>
                <a:latin typeface="Trebuchet MS"/>
                <a:cs typeface="Trebuchet MS"/>
              </a:rPr>
              <a:t>to</a:t>
            </a:r>
            <a:r>
              <a:rPr dirty="0" sz="1600" spc="-3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purchase</a:t>
            </a:r>
            <a:r>
              <a:rPr dirty="0" sz="1600" spc="-3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goods;</a:t>
            </a:r>
            <a:r>
              <a:rPr dirty="0" sz="1600" spc="-2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increasing</a:t>
            </a:r>
            <a:r>
              <a:rPr dirty="0" sz="1600" spc="-2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60">
                <a:solidFill>
                  <a:srgbClr val="5E5E5E"/>
                </a:solidFill>
                <a:latin typeface="Trebuchet MS"/>
                <a:cs typeface="Trebuchet MS"/>
              </a:rPr>
              <a:t>the</a:t>
            </a:r>
            <a:r>
              <a:rPr dirty="0" sz="1600" spc="-5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5E5E5E"/>
                </a:solidFill>
                <a:latin typeface="Trebuchet MS"/>
                <a:cs typeface="Trebuchet MS"/>
              </a:rPr>
              <a:t>demand</a:t>
            </a:r>
            <a:r>
              <a:rPr dirty="0" sz="1600" spc="-4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5E5E5E"/>
                </a:solidFill>
                <a:latin typeface="Trebuchet MS"/>
                <a:cs typeface="Trebuchet MS"/>
              </a:rPr>
              <a:t>for</a:t>
            </a:r>
            <a:r>
              <a:rPr dirty="0" sz="1600" spc="-35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Luvinduff</a:t>
            </a:r>
            <a:r>
              <a:rPr dirty="0" sz="1600" spc="-40">
                <a:solidFill>
                  <a:srgbClr val="5E5E5E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5E5E5E"/>
                </a:solidFill>
                <a:latin typeface="Trebuchet MS"/>
                <a:cs typeface="Trebuchet MS"/>
              </a:rPr>
              <a:t>Currency.</a:t>
            </a:r>
            <a:endParaRPr sz="1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30592" y="603631"/>
            <a:ext cx="1690370" cy="4064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CHAPTER</a:t>
            </a:r>
            <a:r>
              <a:rPr dirty="0" spc="-90"/>
              <a:t> </a:t>
            </a:r>
            <a:r>
              <a:rPr dirty="0" spc="-5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924242" y="1079880"/>
            <a:ext cx="5492115" cy="38100"/>
          </a:xfrm>
          <a:custGeom>
            <a:avLst/>
            <a:gdLst/>
            <a:ahLst/>
            <a:cxnLst/>
            <a:rect l="l" t="t" r="r" b="b"/>
            <a:pathLst>
              <a:path w="5492115" h="38100">
                <a:moveTo>
                  <a:pt x="5491861" y="0"/>
                </a:moveTo>
                <a:lnTo>
                  <a:pt x="0" y="0"/>
                </a:lnTo>
                <a:lnTo>
                  <a:pt x="0" y="38100"/>
                </a:lnTo>
                <a:lnTo>
                  <a:pt x="5491861" y="38100"/>
                </a:lnTo>
                <a:lnTo>
                  <a:pt x="5491861" y="0"/>
                </a:lnTo>
                <a:close/>
              </a:path>
            </a:pathLst>
          </a:custGeom>
          <a:solidFill>
            <a:srgbClr val="39393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30592" y="1210056"/>
            <a:ext cx="3258185" cy="2844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700" b="1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700" spc="-25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700" b="1">
                <a:solidFill>
                  <a:srgbClr val="393939"/>
                </a:solidFill>
                <a:latin typeface="Cambria"/>
                <a:cs typeface="Cambria"/>
              </a:rPr>
              <a:t>future</a:t>
            </a:r>
            <a:r>
              <a:rPr dirty="0" sz="1700" spc="-20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700" b="1">
                <a:solidFill>
                  <a:srgbClr val="393939"/>
                </a:solidFill>
                <a:latin typeface="Cambria"/>
                <a:cs typeface="Cambria"/>
              </a:rPr>
              <a:t>of</a:t>
            </a:r>
            <a:r>
              <a:rPr dirty="0" sz="1700" spc="-30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700" b="1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700" spc="5" b="1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700" spc="-10" b="1">
                <a:solidFill>
                  <a:srgbClr val="393939"/>
                </a:solidFill>
                <a:latin typeface="Utopia Std"/>
                <a:cs typeface="Utopia Std"/>
              </a:rPr>
              <a:t>Currency</a:t>
            </a:r>
            <a:endParaRPr sz="1700">
              <a:latin typeface="Utopia Std"/>
              <a:cs typeface="Utopia Std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30592" y="5761354"/>
            <a:ext cx="5419725" cy="2645410"/>
          </a:xfrm>
          <a:prstGeom prst="rect">
            <a:avLst/>
          </a:prstGeom>
        </p:spPr>
        <p:txBody>
          <a:bodyPr wrap="square" lIns="0" tIns="26034" rIns="0" bIns="0" rtlCol="0" vert="horz">
            <a:spAutoFit/>
          </a:bodyPr>
          <a:lstStyle/>
          <a:p>
            <a:pPr marL="12700" marR="5080">
              <a:lnSpc>
                <a:spcPts val="1870"/>
              </a:lnSpc>
              <a:spcBef>
                <a:spcPts val="204"/>
              </a:spcBef>
            </a:pPr>
            <a:r>
              <a:rPr dirty="0" sz="1600">
                <a:latin typeface="Utopia Std"/>
                <a:cs typeface="Utopia Std"/>
              </a:rPr>
              <a:t>Luvinduff</a:t>
            </a:r>
            <a:r>
              <a:rPr dirty="0" sz="1600" spc="-25">
                <a:latin typeface="Utopia Std"/>
                <a:cs typeface="Utopia Std"/>
              </a:rPr>
              <a:t> </a:t>
            </a:r>
            <a:r>
              <a:rPr dirty="0" sz="1600">
                <a:latin typeface="Utopia Std"/>
                <a:cs typeface="Utopia Std"/>
              </a:rPr>
              <a:t>Currency/LVD</a:t>
            </a:r>
            <a:r>
              <a:rPr dirty="0" sz="1600" spc="-20">
                <a:latin typeface="Utopia Std"/>
                <a:cs typeface="Utopia Std"/>
              </a:rPr>
              <a:t> </a:t>
            </a:r>
            <a:r>
              <a:rPr dirty="0" sz="1600">
                <a:latin typeface="Cambria"/>
                <a:cs typeface="Cambria"/>
              </a:rPr>
              <a:t>will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forever</a:t>
            </a:r>
            <a:r>
              <a:rPr dirty="0" sz="1600" spc="-2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be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the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 spc="-10">
                <a:latin typeface="Cambria"/>
                <a:cs typeface="Cambria"/>
              </a:rPr>
              <a:t>official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 spc="-10">
                <a:latin typeface="Cambria"/>
                <a:cs typeface="Cambria"/>
              </a:rPr>
              <a:t>currency</a:t>
            </a:r>
            <a:r>
              <a:rPr dirty="0" sz="1600" spc="50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of</a:t>
            </a:r>
            <a:r>
              <a:rPr dirty="0" sz="1600" spc="-4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the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 spc="-10">
                <a:latin typeface="Cambria"/>
                <a:cs typeface="Cambria"/>
              </a:rPr>
              <a:t>In-</a:t>
            </a:r>
            <a:r>
              <a:rPr dirty="0" sz="1600">
                <a:latin typeface="Cambria"/>
                <a:cs typeface="Cambria"/>
              </a:rPr>
              <a:t>Dure</a:t>
            </a:r>
            <a:r>
              <a:rPr dirty="0" sz="1600" spc="-4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arts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plaform;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giving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it's</a:t>
            </a:r>
            <a:r>
              <a:rPr dirty="0" sz="1600" spc="-5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traders</a:t>
            </a:r>
            <a:r>
              <a:rPr dirty="0" sz="1600" spc="-4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and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 spc="-10">
                <a:latin typeface="Cambria"/>
                <a:cs typeface="Cambria"/>
              </a:rPr>
              <a:t>holders </a:t>
            </a:r>
            <a:r>
              <a:rPr dirty="0" sz="1600">
                <a:latin typeface="Cambria"/>
                <a:cs typeface="Cambria"/>
              </a:rPr>
              <a:t>great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returns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and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 spc="-10">
                <a:latin typeface="Cambria"/>
                <a:cs typeface="Cambria"/>
              </a:rPr>
              <a:t>stability.</a:t>
            </a:r>
            <a:r>
              <a:rPr dirty="0" sz="1600" spc="-2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With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plans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for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mobile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app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and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 spc="-50">
                <a:latin typeface="Cambria"/>
                <a:cs typeface="Cambria"/>
              </a:rPr>
              <a:t>a </a:t>
            </a:r>
            <a:r>
              <a:rPr dirty="0" sz="1600">
                <a:latin typeface="Cambria"/>
                <a:cs typeface="Cambria"/>
              </a:rPr>
              <a:t>music</a:t>
            </a:r>
            <a:r>
              <a:rPr dirty="0" sz="1600" spc="-6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industry</a:t>
            </a:r>
            <a:r>
              <a:rPr dirty="0" sz="1600" spc="-5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infusion;</a:t>
            </a:r>
            <a:r>
              <a:rPr dirty="0" sz="1600" spc="-65">
                <a:latin typeface="Cambria"/>
                <a:cs typeface="Cambria"/>
              </a:rPr>
              <a:t> </a:t>
            </a:r>
            <a:r>
              <a:rPr dirty="0" sz="1600">
                <a:latin typeface="Utopia Std"/>
                <a:cs typeface="Utopia Std"/>
              </a:rPr>
              <a:t>Luvinduff</a:t>
            </a:r>
            <a:r>
              <a:rPr dirty="0" sz="1600" spc="-35">
                <a:latin typeface="Utopia Std"/>
                <a:cs typeface="Utopia Std"/>
              </a:rPr>
              <a:t> </a:t>
            </a:r>
            <a:r>
              <a:rPr dirty="0" sz="1600">
                <a:latin typeface="Utopia Std"/>
                <a:cs typeface="Utopia Std"/>
              </a:rPr>
              <a:t>Currency</a:t>
            </a:r>
            <a:r>
              <a:rPr dirty="0" sz="1600" spc="-15">
                <a:latin typeface="Utopia Std"/>
                <a:cs typeface="Utopia Std"/>
              </a:rPr>
              <a:t> </a:t>
            </a:r>
            <a:r>
              <a:rPr dirty="0" sz="1600">
                <a:latin typeface="Cambria"/>
                <a:cs typeface="Cambria"/>
              </a:rPr>
              <a:t>projects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 spc="-10">
                <a:latin typeface="Cambria"/>
                <a:cs typeface="Cambria"/>
              </a:rPr>
              <a:t>financial </a:t>
            </a:r>
            <a:r>
              <a:rPr dirty="0" sz="1600">
                <a:latin typeface="Cambria"/>
                <a:cs typeface="Cambria"/>
              </a:rPr>
              <a:t>rewards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for</a:t>
            </a:r>
            <a:r>
              <a:rPr dirty="0" sz="1600" spc="-5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its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holders</a:t>
            </a:r>
            <a:r>
              <a:rPr dirty="0" sz="1600" spc="-2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and</a:t>
            </a:r>
            <a:r>
              <a:rPr dirty="0" sz="1600" spc="-2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traders.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Our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team</a:t>
            </a:r>
            <a:r>
              <a:rPr dirty="0" sz="1600" spc="-4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plans</a:t>
            </a:r>
            <a:r>
              <a:rPr dirty="0" sz="1600" spc="-25">
                <a:latin typeface="Cambria"/>
                <a:cs typeface="Cambria"/>
              </a:rPr>
              <a:t> to </a:t>
            </a:r>
            <a:r>
              <a:rPr dirty="0" sz="1600" spc="-10">
                <a:latin typeface="Cambria"/>
                <a:cs typeface="Cambria"/>
              </a:rPr>
              <a:t>distribute</a:t>
            </a:r>
            <a:r>
              <a:rPr dirty="0" sz="1600" spc="-50">
                <a:latin typeface="Cambria"/>
                <a:cs typeface="Cambria"/>
              </a:rPr>
              <a:t> </a:t>
            </a:r>
            <a:r>
              <a:rPr dirty="0" sz="1600">
                <a:latin typeface="Utopia Std"/>
                <a:cs typeface="Utopia Std"/>
              </a:rPr>
              <a:t>Luvinduff</a:t>
            </a:r>
            <a:r>
              <a:rPr dirty="0" sz="1600" spc="-30">
                <a:latin typeface="Utopia Std"/>
                <a:cs typeface="Utopia Std"/>
              </a:rPr>
              <a:t> </a:t>
            </a:r>
            <a:r>
              <a:rPr dirty="0" sz="1600">
                <a:latin typeface="Utopia Std"/>
                <a:cs typeface="Utopia Std"/>
              </a:rPr>
              <a:t>Currency/LVD</a:t>
            </a:r>
            <a:r>
              <a:rPr dirty="0" sz="1600" spc="-25">
                <a:latin typeface="Utopia Std"/>
                <a:cs typeface="Utopia Std"/>
              </a:rPr>
              <a:t> </a:t>
            </a:r>
            <a:r>
              <a:rPr dirty="0" sz="1600" spc="-10">
                <a:latin typeface="Cambria"/>
                <a:cs typeface="Cambria"/>
              </a:rPr>
              <a:t>physical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gift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cards</a:t>
            </a:r>
            <a:r>
              <a:rPr dirty="0" sz="1600" spc="-10">
                <a:latin typeface="Cambria"/>
                <a:cs typeface="Cambria"/>
              </a:rPr>
              <a:t> </a:t>
            </a:r>
            <a:r>
              <a:rPr dirty="0" sz="1600" spc="-25">
                <a:latin typeface="Cambria"/>
                <a:cs typeface="Cambria"/>
              </a:rPr>
              <a:t>to</a:t>
            </a:r>
            <a:r>
              <a:rPr dirty="0" sz="1600" spc="50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major</a:t>
            </a:r>
            <a:r>
              <a:rPr dirty="0" sz="1600" spc="-6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retail</a:t>
            </a:r>
            <a:r>
              <a:rPr dirty="0" sz="1600" spc="-4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outlets;</a:t>
            </a:r>
            <a:r>
              <a:rPr dirty="0" sz="1600" spc="-4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which</a:t>
            </a:r>
            <a:r>
              <a:rPr dirty="0" sz="1600" spc="-4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the</a:t>
            </a:r>
            <a:r>
              <a:rPr dirty="0" sz="1600" spc="-4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music,</a:t>
            </a:r>
            <a:r>
              <a:rPr dirty="0" sz="1600" spc="-4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art</a:t>
            </a:r>
            <a:r>
              <a:rPr dirty="0" sz="1600" spc="-4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and</a:t>
            </a:r>
            <a:r>
              <a:rPr dirty="0" sz="1600" spc="-2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fashion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in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the</a:t>
            </a:r>
            <a:r>
              <a:rPr dirty="0" sz="1600" spc="-45">
                <a:latin typeface="Cambria"/>
                <a:cs typeface="Cambria"/>
              </a:rPr>
              <a:t> </a:t>
            </a:r>
            <a:r>
              <a:rPr dirty="0" sz="1600" spc="-25">
                <a:latin typeface="Cambria"/>
                <a:cs typeface="Cambria"/>
              </a:rPr>
              <a:t>In-</a:t>
            </a:r>
            <a:r>
              <a:rPr dirty="0" sz="1600">
                <a:latin typeface="Cambria"/>
                <a:cs typeface="Cambria"/>
              </a:rPr>
              <a:t>Dure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 spc="-10">
                <a:latin typeface="Cambria"/>
                <a:cs typeface="Cambria"/>
              </a:rPr>
              <a:t>marketplace;</a:t>
            </a:r>
            <a:r>
              <a:rPr dirty="0" sz="1600" spc="-2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can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only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be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purchased</a:t>
            </a:r>
            <a:r>
              <a:rPr dirty="0" sz="1600" spc="-2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with</a:t>
            </a:r>
            <a:r>
              <a:rPr dirty="0" sz="1600" spc="-30">
                <a:latin typeface="Cambria"/>
                <a:cs typeface="Cambria"/>
              </a:rPr>
              <a:t> </a:t>
            </a:r>
            <a:r>
              <a:rPr dirty="0" sz="1600" spc="-10">
                <a:latin typeface="Utopia Std"/>
                <a:cs typeface="Utopia Std"/>
              </a:rPr>
              <a:t>Luvinduff </a:t>
            </a:r>
            <a:r>
              <a:rPr dirty="0" sz="1600">
                <a:latin typeface="Utopia Std"/>
                <a:cs typeface="Utopia Std"/>
              </a:rPr>
              <a:t>Currency</a:t>
            </a:r>
            <a:r>
              <a:rPr dirty="0" sz="1600">
                <a:latin typeface="Cambria"/>
                <a:cs typeface="Cambria"/>
              </a:rPr>
              <a:t>.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The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plans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of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 spc="-10">
                <a:latin typeface="Cambria"/>
                <a:cs typeface="Cambria"/>
              </a:rPr>
              <a:t>physical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gift</a:t>
            </a:r>
            <a:r>
              <a:rPr dirty="0" sz="1600" spc="-1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card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also</a:t>
            </a:r>
            <a:r>
              <a:rPr dirty="0" sz="1600" spc="-2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considers</a:t>
            </a:r>
            <a:r>
              <a:rPr dirty="0" sz="1600" spc="-25">
                <a:latin typeface="Cambria"/>
                <a:cs typeface="Cambria"/>
              </a:rPr>
              <a:t> the </a:t>
            </a:r>
            <a:r>
              <a:rPr dirty="0" sz="1600" spc="-10">
                <a:latin typeface="Cambria"/>
                <a:cs typeface="Cambria"/>
              </a:rPr>
              <a:t>additional demographics;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including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consumers</a:t>
            </a:r>
            <a:r>
              <a:rPr dirty="0" sz="1600" spc="-1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who</a:t>
            </a:r>
            <a:r>
              <a:rPr dirty="0" sz="1600" spc="-15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are</a:t>
            </a:r>
            <a:r>
              <a:rPr dirty="0" sz="1600" spc="-25">
                <a:latin typeface="Cambria"/>
                <a:cs typeface="Cambria"/>
              </a:rPr>
              <a:t> not </a:t>
            </a:r>
            <a:r>
              <a:rPr dirty="0" sz="1600">
                <a:latin typeface="Cambria"/>
                <a:cs typeface="Cambria"/>
              </a:rPr>
              <a:t>familiar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with</a:t>
            </a:r>
            <a:r>
              <a:rPr dirty="0" sz="1600" spc="-40">
                <a:latin typeface="Cambria"/>
                <a:cs typeface="Cambria"/>
              </a:rPr>
              <a:t> </a:t>
            </a:r>
            <a:r>
              <a:rPr dirty="0" sz="1600" spc="-10">
                <a:latin typeface="Cambria"/>
                <a:cs typeface="Cambria"/>
              </a:rPr>
              <a:t>digital/virtual</a:t>
            </a:r>
            <a:r>
              <a:rPr dirty="0" sz="1600" spc="-20">
                <a:latin typeface="Cambria"/>
                <a:cs typeface="Cambria"/>
              </a:rPr>
              <a:t> </a:t>
            </a:r>
            <a:r>
              <a:rPr dirty="0" sz="1600">
                <a:latin typeface="Cambria"/>
                <a:cs typeface="Cambria"/>
              </a:rPr>
              <a:t>currency</a:t>
            </a:r>
            <a:r>
              <a:rPr dirty="0" sz="1600" spc="-35">
                <a:latin typeface="Cambria"/>
                <a:cs typeface="Cambria"/>
              </a:rPr>
              <a:t> </a:t>
            </a:r>
            <a:r>
              <a:rPr dirty="0" sz="1600" spc="-10">
                <a:latin typeface="Cambria"/>
                <a:cs typeface="Cambria"/>
              </a:rPr>
              <a:t>transactions.</a:t>
            </a:r>
            <a:endParaRPr sz="1600">
              <a:latin typeface="Cambria"/>
              <a:cs typeface="Cambria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5456" y="1176476"/>
            <a:ext cx="5331835" cy="5331835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27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2</a:t>
            </a:fld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CHAPTER</a:t>
            </a:r>
            <a:r>
              <a:rPr dirty="0" spc="-90"/>
              <a:t> </a:t>
            </a:r>
            <a:r>
              <a:rPr dirty="0" spc="-50"/>
              <a:t>3</a:t>
            </a:r>
          </a:p>
        </p:txBody>
      </p:sp>
      <p:sp>
        <p:nvSpPr>
          <p:cNvPr id="3" name="object 3"/>
          <p:cNvSpPr/>
          <p:nvPr/>
        </p:nvSpPr>
        <p:spPr>
          <a:xfrm>
            <a:off x="924242" y="2315210"/>
            <a:ext cx="5492115" cy="38100"/>
          </a:xfrm>
          <a:custGeom>
            <a:avLst/>
            <a:gdLst/>
            <a:ahLst/>
            <a:cxnLst/>
            <a:rect l="l" t="t" r="r" b="b"/>
            <a:pathLst>
              <a:path w="5492115" h="38100">
                <a:moveTo>
                  <a:pt x="5491861" y="0"/>
                </a:moveTo>
                <a:lnTo>
                  <a:pt x="0" y="0"/>
                </a:lnTo>
                <a:lnTo>
                  <a:pt x="0" y="38100"/>
                </a:lnTo>
                <a:lnTo>
                  <a:pt x="5491861" y="38100"/>
                </a:lnTo>
                <a:lnTo>
                  <a:pt x="5491861" y="0"/>
                </a:lnTo>
                <a:close/>
              </a:path>
            </a:pathLst>
          </a:custGeom>
          <a:solidFill>
            <a:srgbClr val="39393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30592" y="2445766"/>
            <a:ext cx="2063114" cy="2844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700" spc="-10" b="1">
                <a:solidFill>
                  <a:srgbClr val="393939"/>
                </a:solidFill>
                <a:latin typeface="Cambria"/>
                <a:cs typeface="Cambria"/>
              </a:rPr>
              <a:t>Stability</a:t>
            </a:r>
            <a:r>
              <a:rPr dirty="0" sz="1700" spc="-20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700" b="1">
                <a:solidFill>
                  <a:srgbClr val="393939"/>
                </a:solidFill>
                <a:latin typeface="Cambria"/>
                <a:cs typeface="Cambria"/>
              </a:rPr>
              <a:t>and</a:t>
            </a:r>
            <a:r>
              <a:rPr dirty="0" sz="1700" spc="-5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700" spc="-10" b="1">
                <a:solidFill>
                  <a:srgbClr val="393939"/>
                </a:solidFill>
                <a:latin typeface="Cambria"/>
                <a:cs typeface="Cambria"/>
              </a:rPr>
              <a:t>Growth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30592" y="6973227"/>
            <a:ext cx="4783455" cy="1597025"/>
          </a:xfrm>
          <a:prstGeom prst="rect">
            <a:avLst/>
          </a:prstGeom>
        </p:spPr>
        <p:txBody>
          <a:bodyPr wrap="square" lIns="0" tIns="20320" rIns="0" bIns="0" rtlCol="0" vert="horz">
            <a:spAutoFit/>
          </a:bodyPr>
          <a:lstStyle/>
          <a:p>
            <a:pPr marL="12700" marR="5080">
              <a:lnSpc>
                <a:spcPct val="128299"/>
              </a:lnSpc>
              <a:spcBef>
                <a:spcPts val="160"/>
              </a:spcBef>
            </a:pP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600" spc="-15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Currency/LVD</a:t>
            </a:r>
            <a:r>
              <a:rPr dirty="0" sz="1600" spc="-15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is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anchored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on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STELLAR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network;</a:t>
            </a:r>
            <a:r>
              <a:rPr dirty="0" sz="1600" spc="-5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which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ensures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stable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trading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against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other STELLAR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assets.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600" spc="-15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Currency/LVD</a:t>
            </a:r>
            <a:r>
              <a:rPr dirty="0" sz="1600" spc="-10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is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capable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of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handling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high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transaction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volumes;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due</a:t>
            </a:r>
            <a:r>
              <a:rPr dirty="0" sz="1600" spc="-4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to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its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durable foundation.</a:t>
            </a:r>
            <a:endParaRPr sz="1600">
              <a:latin typeface="Cambria"/>
              <a:cs typeface="Cambria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5479" y="1645846"/>
            <a:ext cx="6308033" cy="6308033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27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2</a:t>
            </a:fld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11542" y="665505"/>
            <a:ext cx="5517515" cy="3923029"/>
          </a:xfrm>
          <a:prstGeom prst="rect">
            <a:avLst/>
          </a:prstGeom>
        </p:spPr>
        <p:txBody>
          <a:bodyPr wrap="square" lIns="0" tIns="7620" rIns="0" bIns="0" rtlCol="0" vert="horz">
            <a:spAutoFit/>
          </a:bodyPr>
          <a:lstStyle/>
          <a:p>
            <a:pPr algn="just" marL="31750" marR="45085">
              <a:lnSpc>
                <a:spcPct val="129000"/>
              </a:lnSpc>
              <a:spcBef>
                <a:spcPts val="60"/>
              </a:spcBef>
            </a:pP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600" spc="-60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Currency;</a:t>
            </a:r>
            <a:r>
              <a:rPr dirty="0" sz="1600" spc="-60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injects</a:t>
            </a:r>
            <a:r>
              <a:rPr dirty="0" sz="1600" spc="-60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the</a:t>
            </a:r>
            <a:r>
              <a:rPr dirty="0" sz="1600" spc="40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music</a:t>
            </a:r>
            <a:r>
              <a:rPr dirty="0" sz="1600" spc="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royalty/residual</a:t>
            </a:r>
            <a:r>
              <a:rPr dirty="0" sz="1600" spc="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income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of</a:t>
            </a:r>
            <a:r>
              <a:rPr dirty="0" sz="1600" spc="125">
                <a:solidFill>
                  <a:srgbClr val="393939"/>
                </a:solidFill>
                <a:latin typeface="Utopia Std"/>
                <a:cs typeface="Utopia Std"/>
              </a:rPr>
              <a:t> 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600" spc="130">
                <a:solidFill>
                  <a:srgbClr val="393939"/>
                </a:solidFill>
                <a:latin typeface="Utopia Std"/>
                <a:cs typeface="Utopia Std"/>
              </a:rPr>
              <a:t> 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Music</a:t>
            </a:r>
            <a:r>
              <a:rPr dirty="0" sz="1600" spc="125">
                <a:solidFill>
                  <a:srgbClr val="393939"/>
                </a:solidFill>
                <a:latin typeface="Utopia Std"/>
                <a:cs typeface="Utopia Std"/>
              </a:rPr>
              <a:t> 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(it’s</a:t>
            </a:r>
            <a:r>
              <a:rPr dirty="0" sz="1600" spc="130">
                <a:solidFill>
                  <a:srgbClr val="393939"/>
                </a:solidFill>
                <a:latin typeface="Utopia Std"/>
                <a:cs typeface="Utopia Std"/>
              </a:rPr>
              <a:t> 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music</a:t>
            </a:r>
            <a:r>
              <a:rPr dirty="0" sz="1600" spc="125">
                <a:solidFill>
                  <a:srgbClr val="393939"/>
                </a:solidFill>
                <a:latin typeface="Utopia Std"/>
                <a:cs typeface="Utopia Std"/>
              </a:rPr>
              <a:t> 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publishing</a:t>
            </a:r>
            <a:r>
              <a:rPr dirty="0" sz="1600" spc="130">
                <a:solidFill>
                  <a:srgbClr val="393939"/>
                </a:solidFill>
                <a:latin typeface="Utopia Std"/>
                <a:cs typeface="Utopia Std"/>
              </a:rPr>
              <a:t> 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company)</a:t>
            </a:r>
            <a:r>
              <a:rPr dirty="0" sz="1600" spc="185">
                <a:solidFill>
                  <a:srgbClr val="393939"/>
                </a:solidFill>
                <a:latin typeface="Utopia Std"/>
                <a:cs typeface="Utopia Std"/>
              </a:rPr>
              <a:t>  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into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strategic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trading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on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 STELLAR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exchange.</a:t>
            </a:r>
            <a:endParaRPr sz="1600">
              <a:latin typeface="Cambria"/>
              <a:cs typeface="Cambria"/>
            </a:endParaRPr>
          </a:p>
          <a:p>
            <a:pPr marL="31750" marR="248920" indent="44450">
              <a:lnSpc>
                <a:spcPct val="128400"/>
              </a:lnSpc>
              <a:spcBef>
                <a:spcPts val="680"/>
              </a:spcBef>
            </a:pP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6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600" spc="-35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Currency</a:t>
            </a:r>
            <a:r>
              <a:rPr dirty="0" sz="1600" spc="-15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music</a:t>
            </a:r>
            <a:r>
              <a:rPr dirty="0" sz="1600" spc="-6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industry</a:t>
            </a:r>
            <a:r>
              <a:rPr dirty="0" sz="1600" spc="-6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infusion</a:t>
            </a:r>
            <a:r>
              <a:rPr dirty="0" sz="1600" spc="-4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is</a:t>
            </a:r>
            <a:r>
              <a:rPr dirty="0" sz="1600" spc="-6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designed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to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cover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any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losses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during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trading.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This infusion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will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additionally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propel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exclusive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artists’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projects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and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attract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millions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of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fans/followers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to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6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600" spc="-40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Utopia Std"/>
                <a:cs typeface="Utopia Std"/>
              </a:rPr>
              <a:t>Currency/LVD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inclusion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in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In-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Dure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music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and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arts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 marketplace.</a:t>
            </a:r>
            <a:endParaRPr sz="1600">
              <a:latin typeface="Cambria"/>
              <a:cs typeface="Cambria"/>
            </a:endParaRPr>
          </a:p>
          <a:p>
            <a:pPr>
              <a:lnSpc>
                <a:spcPct val="100000"/>
              </a:lnSpc>
            </a:pPr>
            <a:endParaRPr sz="16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755"/>
              </a:spcBef>
            </a:pPr>
            <a:endParaRPr sz="16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tabLst>
                <a:tab pos="5504180" algn="l"/>
              </a:tabLst>
            </a:pPr>
            <a:r>
              <a:rPr dirty="0" u="heavy" sz="2500" spc="-405" b="1">
                <a:solidFill>
                  <a:srgbClr val="393939"/>
                </a:solidFill>
                <a:uFill>
                  <a:solidFill>
                    <a:srgbClr val="393939"/>
                  </a:solidFill>
                </a:uFill>
                <a:latin typeface="Cambria"/>
                <a:cs typeface="Cambria"/>
              </a:rPr>
              <a:t> </a:t>
            </a:r>
            <a:r>
              <a:rPr dirty="0" u="heavy" sz="2500" b="1">
                <a:solidFill>
                  <a:srgbClr val="393939"/>
                </a:solidFill>
                <a:uFill>
                  <a:solidFill>
                    <a:srgbClr val="393939"/>
                  </a:solidFill>
                </a:uFill>
                <a:latin typeface="Cambria"/>
                <a:cs typeface="Cambria"/>
              </a:rPr>
              <a:t>CHAPTER</a:t>
            </a:r>
            <a:r>
              <a:rPr dirty="0" u="heavy" sz="2500" spc="-95" b="1">
                <a:solidFill>
                  <a:srgbClr val="393939"/>
                </a:solidFill>
                <a:uFill>
                  <a:solidFill>
                    <a:srgbClr val="393939"/>
                  </a:solidFill>
                </a:uFill>
                <a:latin typeface="Cambria"/>
                <a:cs typeface="Cambria"/>
              </a:rPr>
              <a:t> </a:t>
            </a:r>
            <a:r>
              <a:rPr dirty="0" u="heavy" sz="2500" spc="-50" b="1">
                <a:solidFill>
                  <a:srgbClr val="393939"/>
                </a:solidFill>
                <a:uFill>
                  <a:solidFill>
                    <a:srgbClr val="393939"/>
                  </a:solidFill>
                </a:uFill>
                <a:latin typeface="Cambria"/>
                <a:cs typeface="Cambria"/>
              </a:rPr>
              <a:t>4</a:t>
            </a:r>
            <a:r>
              <a:rPr dirty="0" u="heavy" sz="2500" b="1">
                <a:solidFill>
                  <a:srgbClr val="393939"/>
                </a:solidFill>
                <a:uFill>
                  <a:solidFill>
                    <a:srgbClr val="393939"/>
                  </a:solidFill>
                </a:uFill>
                <a:latin typeface="Cambria"/>
                <a:cs typeface="Cambria"/>
              </a:rPr>
              <a:t>	</a:t>
            </a:r>
            <a:endParaRPr sz="2500">
              <a:latin typeface="Cambria"/>
              <a:cs typeface="Cambria"/>
            </a:endParaRPr>
          </a:p>
          <a:p>
            <a:pPr algn="just" marL="31750">
              <a:lnSpc>
                <a:spcPct val="100000"/>
              </a:lnSpc>
              <a:spcBef>
                <a:spcPts val="745"/>
              </a:spcBef>
            </a:pPr>
            <a:r>
              <a:rPr dirty="0" sz="1700" b="1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700" spc="-15" b="1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700" b="1">
                <a:solidFill>
                  <a:srgbClr val="393939"/>
                </a:solidFill>
                <a:latin typeface="Utopia Std"/>
                <a:cs typeface="Utopia Std"/>
              </a:rPr>
              <a:t>Currency/LVD</a:t>
            </a:r>
            <a:r>
              <a:rPr dirty="0" sz="1700" spc="-15" b="1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700" b="1">
                <a:solidFill>
                  <a:srgbClr val="393939"/>
                </a:solidFill>
                <a:latin typeface="Cambria"/>
                <a:cs typeface="Cambria"/>
              </a:rPr>
              <a:t>and</a:t>
            </a:r>
            <a:r>
              <a:rPr dirty="0" sz="1700" spc="-10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700" b="1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700" spc="-15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700" b="1">
                <a:solidFill>
                  <a:srgbClr val="393939"/>
                </a:solidFill>
                <a:latin typeface="Cambria"/>
                <a:cs typeface="Cambria"/>
              </a:rPr>
              <a:t>Music</a:t>
            </a:r>
            <a:r>
              <a:rPr dirty="0" sz="1700" spc="-10" b="1">
                <a:solidFill>
                  <a:srgbClr val="393939"/>
                </a:solidFill>
                <a:latin typeface="Cambria"/>
                <a:cs typeface="Cambria"/>
              </a:rPr>
              <a:t> Industry</a:t>
            </a:r>
            <a:endParaRPr sz="1700">
              <a:latin typeface="Cambria"/>
              <a:cs typeface="Cambria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25650" y="4593352"/>
            <a:ext cx="5444472" cy="546320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27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2</a:t>
            </a:fld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30592" y="589699"/>
            <a:ext cx="5394325" cy="3454400"/>
          </a:xfrm>
          <a:prstGeom prst="rect">
            <a:avLst/>
          </a:prstGeom>
        </p:spPr>
        <p:txBody>
          <a:bodyPr wrap="square" lIns="0" tIns="21590" rIns="0" bIns="0" rtlCol="0" vert="horz">
            <a:spAutoFit/>
          </a:bodyPr>
          <a:lstStyle/>
          <a:p>
            <a:pPr marL="12700" marR="5080">
              <a:lnSpc>
                <a:spcPct val="127499"/>
              </a:lnSpc>
              <a:spcBef>
                <a:spcPts val="170"/>
              </a:spcBef>
            </a:pP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600" spc="-30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Currency</a:t>
            </a:r>
            <a:r>
              <a:rPr dirty="0" sz="1600" spc="-30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was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conceived</a:t>
            </a:r>
            <a:r>
              <a:rPr dirty="0" sz="1600" spc="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as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component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and</a:t>
            </a:r>
            <a:r>
              <a:rPr dirty="0" sz="1600" spc="500">
                <a:solidFill>
                  <a:srgbClr val="393939"/>
                </a:solidFill>
                <a:latin typeface="Cambria"/>
                <a:cs typeface="Cambria"/>
              </a:rPr>
              <a:t> 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digital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currency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for</a:t>
            </a:r>
            <a:r>
              <a:rPr dirty="0" sz="1600" spc="-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music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publishing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transactions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on</a:t>
            </a:r>
            <a:r>
              <a:rPr dirty="0" sz="1600" spc="-4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In-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Dure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platform.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After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substantial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amount of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voters</a:t>
            </a:r>
            <a:r>
              <a:rPr dirty="0" sz="1600" spc="-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were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in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favor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of</a:t>
            </a:r>
            <a:r>
              <a:rPr dirty="0" sz="1600" spc="-5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digital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currency</a:t>
            </a:r>
            <a:r>
              <a:rPr dirty="0" sz="1600" spc="-4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inclusion;</a:t>
            </a:r>
            <a:r>
              <a:rPr dirty="0" sz="1600" spc="-4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motion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was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added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to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include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other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art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forms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as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part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of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Music</a:t>
            </a:r>
            <a:r>
              <a:rPr dirty="0" sz="1600" spc="-10">
                <a:solidFill>
                  <a:srgbClr val="393939"/>
                </a:solidFill>
                <a:latin typeface="Utopia Std"/>
                <a:cs typeface="Utopia Std"/>
              </a:rPr>
              <a:t>/Luvinduff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Currency</a:t>
            </a:r>
            <a:r>
              <a:rPr dirty="0" sz="1600" spc="-25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infusion.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In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addition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to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music</a:t>
            </a:r>
            <a:r>
              <a:rPr dirty="0" sz="1600" spc="-6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and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arts</a:t>
            </a:r>
            <a:r>
              <a:rPr dirty="0" sz="1600" spc="-6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products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being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purchased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with</a:t>
            </a:r>
            <a:r>
              <a:rPr dirty="0" sz="1600" spc="-6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600" spc="-35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600">
                <a:solidFill>
                  <a:srgbClr val="393939"/>
                </a:solidFill>
                <a:latin typeface="Utopia Std"/>
                <a:cs typeface="Utopia Std"/>
              </a:rPr>
              <a:t>Currency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;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</a:t>
            </a:r>
            <a:r>
              <a:rPr dirty="0" sz="1600" spc="-5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strategic</a:t>
            </a:r>
            <a:r>
              <a:rPr dirty="0" sz="1600" spc="-5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trading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solution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was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presented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to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4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In-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Dure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roster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of</a:t>
            </a:r>
            <a:r>
              <a:rPr dirty="0" sz="1600" spc="-4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artists.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25">
                <a:solidFill>
                  <a:srgbClr val="393939"/>
                </a:solidFill>
                <a:latin typeface="Cambria"/>
                <a:cs typeface="Cambria"/>
              </a:rPr>
              <a:t>The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strategic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trading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solution;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offers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musicians,</a:t>
            </a:r>
            <a:r>
              <a:rPr dirty="0" sz="1600" spc="-3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actors</a:t>
            </a:r>
            <a:r>
              <a:rPr dirty="0" sz="1600" spc="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and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visual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artists</a:t>
            </a:r>
            <a:r>
              <a:rPr dirty="0" sz="1600" spc="-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a</a:t>
            </a:r>
            <a:r>
              <a:rPr dirty="0" sz="1600" spc="-5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second</a:t>
            </a:r>
            <a:r>
              <a:rPr dirty="0" sz="1600" spc="-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royalty/residual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income</a:t>
            </a:r>
            <a:r>
              <a:rPr dirty="0" sz="1600" spc="-2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through</a:t>
            </a:r>
            <a:r>
              <a:rPr dirty="0" sz="1600" spc="-3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600" spc="-15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strategic </a:t>
            </a:r>
            <a:r>
              <a:rPr dirty="0" sz="1600">
                <a:solidFill>
                  <a:srgbClr val="393939"/>
                </a:solidFill>
                <a:latin typeface="Cambria"/>
                <a:cs typeface="Cambria"/>
              </a:rPr>
              <a:t>trading</a:t>
            </a:r>
            <a:r>
              <a:rPr dirty="0" sz="1600" spc="-50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600" spc="-10">
                <a:solidFill>
                  <a:srgbClr val="393939"/>
                </a:solidFill>
                <a:latin typeface="Cambria"/>
                <a:cs typeface="Cambria"/>
              </a:rPr>
              <a:t>method.</a:t>
            </a:r>
            <a:endParaRPr sz="1600">
              <a:latin typeface="Cambria"/>
              <a:cs typeface="Cambri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24242" y="5513704"/>
            <a:ext cx="5492115" cy="38100"/>
          </a:xfrm>
          <a:custGeom>
            <a:avLst/>
            <a:gdLst/>
            <a:ahLst/>
            <a:cxnLst/>
            <a:rect l="l" t="t" r="r" b="b"/>
            <a:pathLst>
              <a:path w="5492115" h="38100">
                <a:moveTo>
                  <a:pt x="5491861" y="0"/>
                </a:moveTo>
                <a:lnTo>
                  <a:pt x="0" y="0"/>
                </a:lnTo>
                <a:lnTo>
                  <a:pt x="0" y="38100"/>
                </a:lnTo>
                <a:lnTo>
                  <a:pt x="5491861" y="38100"/>
                </a:lnTo>
                <a:lnTo>
                  <a:pt x="5491861" y="0"/>
                </a:lnTo>
                <a:close/>
              </a:path>
            </a:pathLst>
          </a:custGeom>
          <a:solidFill>
            <a:srgbClr val="39393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886790" y="5492379"/>
            <a:ext cx="3100705" cy="980440"/>
          </a:xfrm>
          <a:prstGeom prst="rect">
            <a:avLst/>
          </a:prstGeom>
        </p:spPr>
        <p:txBody>
          <a:bodyPr wrap="square" lIns="0" tIns="4572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dirty="0" sz="2500" b="1">
                <a:solidFill>
                  <a:srgbClr val="393939"/>
                </a:solidFill>
                <a:latin typeface="Cambria"/>
                <a:cs typeface="Cambria"/>
              </a:rPr>
              <a:t>CHAPTER</a:t>
            </a:r>
            <a:r>
              <a:rPr dirty="0" sz="2500" spc="-114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2500" spc="-50" b="1">
                <a:solidFill>
                  <a:srgbClr val="393939"/>
                </a:solidFill>
                <a:latin typeface="Cambria"/>
                <a:cs typeface="Cambria"/>
              </a:rPr>
              <a:t>5</a:t>
            </a:r>
            <a:endParaRPr sz="2500">
              <a:latin typeface="Cambria"/>
              <a:cs typeface="Cambria"/>
            </a:endParaRPr>
          </a:p>
          <a:p>
            <a:pPr marL="12700" marR="5080">
              <a:lnSpc>
                <a:spcPct val="100000"/>
              </a:lnSpc>
              <a:spcBef>
                <a:spcPts val="180"/>
              </a:spcBef>
            </a:pPr>
            <a:r>
              <a:rPr dirty="0" sz="1700" b="1">
                <a:solidFill>
                  <a:srgbClr val="393939"/>
                </a:solidFill>
                <a:latin typeface="Cambria"/>
                <a:cs typeface="Cambria"/>
              </a:rPr>
              <a:t>The</a:t>
            </a:r>
            <a:r>
              <a:rPr dirty="0" sz="1700" spc="-65" b="1">
                <a:solidFill>
                  <a:srgbClr val="393939"/>
                </a:solidFill>
                <a:latin typeface="Cambria"/>
                <a:cs typeface="Cambria"/>
              </a:rPr>
              <a:t> </a:t>
            </a:r>
            <a:r>
              <a:rPr dirty="0" sz="1700" b="1">
                <a:solidFill>
                  <a:srgbClr val="393939"/>
                </a:solidFill>
                <a:latin typeface="Utopia Std"/>
                <a:cs typeface="Utopia Std"/>
              </a:rPr>
              <a:t>Luvinduff</a:t>
            </a:r>
            <a:r>
              <a:rPr dirty="0" sz="1700" spc="-25" b="1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700" b="1">
                <a:solidFill>
                  <a:srgbClr val="393939"/>
                </a:solidFill>
                <a:latin typeface="Utopia Std"/>
                <a:cs typeface="Utopia Std"/>
              </a:rPr>
              <a:t>Currency</a:t>
            </a:r>
            <a:r>
              <a:rPr dirty="0" sz="1700" spc="15" b="1">
                <a:solidFill>
                  <a:srgbClr val="393939"/>
                </a:solidFill>
                <a:latin typeface="Utopia Std"/>
                <a:cs typeface="Utopia Std"/>
              </a:rPr>
              <a:t> </a:t>
            </a:r>
            <a:r>
              <a:rPr dirty="0" sz="1700" spc="-10" b="1">
                <a:solidFill>
                  <a:srgbClr val="393939"/>
                </a:solidFill>
                <a:latin typeface="Cambria"/>
                <a:cs typeface="Cambria"/>
              </a:rPr>
              <a:t>project timeline</a:t>
            </a:r>
            <a:endParaRPr sz="1700">
              <a:latin typeface="Cambria"/>
              <a:cs typeface="Cambria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45586" y="6756244"/>
            <a:ext cx="3210349" cy="3271077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27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2</a:t>
            </a:fld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5144" y="938695"/>
            <a:ext cx="5569966" cy="5569966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27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2</a:t>
            </a:fld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27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0"/>
              </a:spcBef>
            </a:pPr>
            <a:fld id="{81D60167-4931-47E6-BA6A-407CBD079E47}" type="slidenum">
              <a:rPr dirty="0" spc="-50"/>
              <a:t>2</a:t>
            </a:fld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In-Dure Administration</dc:creator>
  <dcterms:created xsi:type="dcterms:W3CDTF">2025-12-17T17:17:17Z</dcterms:created>
  <dcterms:modified xsi:type="dcterms:W3CDTF">2025-12-17T17:17:17Z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2023-03-24T00:00:00Z</vt:filetime>
  </property>
  <property fmtid="{D5CDD505-2E9C-101B-9397-08002B2CF9AE}" pid="3" name="Creator">
    <vt:lpwstr>Microsoft Word</vt:lpwstr>
  </property>
  <property fmtid="{D5CDD505-2E9C-101B-9397-08002B2CF9AE}" pid="4" name="LastSaved">
    <vt:filetime>2025-12-17T00:00:00Z</vt:filetime>
  </property>
</Properties>
</file>